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84" r:id="rId1"/>
  </p:sldMasterIdLst>
  <p:notesMasterIdLst>
    <p:notesMasterId r:id="rId44"/>
  </p:notesMasterIdLst>
  <p:sldIdLst>
    <p:sldId id="260" r:id="rId2"/>
    <p:sldId id="272" r:id="rId3"/>
    <p:sldId id="341" r:id="rId4"/>
    <p:sldId id="315" r:id="rId5"/>
    <p:sldId id="342" r:id="rId6"/>
    <p:sldId id="317" r:id="rId7"/>
    <p:sldId id="343" r:id="rId8"/>
    <p:sldId id="321" r:id="rId9"/>
    <p:sldId id="355" r:id="rId10"/>
    <p:sldId id="354" r:id="rId11"/>
    <p:sldId id="356" r:id="rId12"/>
    <p:sldId id="357" r:id="rId13"/>
    <p:sldId id="358" r:id="rId14"/>
    <p:sldId id="359" r:id="rId15"/>
    <p:sldId id="360" r:id="rId16"/>
    <p:sldId id="344" r:id="rId17"/>
    <p:sldId id="338" r:id="rId18"/>
    <p:sldId id="345" r:id="rId19"/>
    <p:sldId id="346" r:id="rId20"/>
    <p:sldId id="347" r:id="rId21"/>
    <p:sldId id="350" r:id="rId22"/>
    <p:sldId id="352" r:id="rId23"/>
    <p:sldId id="365" r:id="rId24"/>
    <p:sldId id="351" r:id="rId25"/>
    <p:sldId id="353" r:id="rId26"/>
    <p:sldId id="361" r:id="rId27"/>
    <p:sldId id="366" r:id="rId28"/>
    <p:sldId id="367" r:id="rId29"/>
    <p:sldId id="368" r:id="rId30"/>
    <p:sldId id="369" r:id="rId31"/>
    <p:sldId id="373" r:id="rId32"/>
    <p:sldId id="370" r:id="rId33"/>
    <p:sldId id="371" r:id="rId34"/>
    <p:sldId id="348" r:id="rId35"/>
    <p:sldId id="372" r:id="rId36"/>
    <p:sldId id="374" r:id="rId37"/>
    <p:sldId id="375" r:id="rId38"/>
    <p:sldId id="349" r:id="rId39"/>
    <p:sldId id="270" r:id="rId40"/>
    <p:sldId id="376" r:id="rId41"/>
    <p:sldId id="377" r:id="rId42"/>
    <p:sldId id="312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نمط فاتح 1 - تميي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نمط متوسط 1 - تميي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نمط متوسط 3 - تمييز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984" y="-96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F241E1-6AE0-4C2C-ACCA-30F045F34334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5B48E-7FF5-4422-B2C8-8CB36B8BB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256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4839D-44F5-4741-8322-36C4160C75B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5799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4839D-44F5-4741-8322-36C4160C75B8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5799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4839D-44F5-4741-8322-36C4160C75B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5799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4839D-44F5-4741-8322-36C4160C75B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5799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4839D-44F5-4741-8322-36C4160C75B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5799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4839D-44F5-4741-8322-36C4160C75B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5799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4839D-44F5-4741-8322-36C4160C75B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5799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4839D-44F5-4741-8322-36C4160C75B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5799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4839D-44F5-4741-8322-36C4160C75B8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5799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4839D-44F5-4741-8322-36C4160C75B8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579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8FE8-0B95-4199-9F53-933912788E94}" type="datetime1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9637A-11D4-42A0-937C-45FCD8DF8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562440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8FE8-0B95-4199-9F53-933912788E94}" type="datetime1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9637A-11D4-42A0-937C-45FCD8DF8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735876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8FE8-0B95-4199-9F53-933912788E94}" type="datetime1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9637A-11D4-42A0-937C-45FCD8DF8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582010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8FE8-0B95-4199-9F53-933912788E94}" type="datetime1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9637A-11D4-42A0-937C-45FCD8DF8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133800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8FE8-0B95-4199-9F53-933912788E94}" type="datetime1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9637A-11D4-42A0-937C-45FCD8DF8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826736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8FE8-0B95-4199-9F53-933912788E94}" type="datetime1">
              <a:rPr lang="en-US" smtClean="0"/>
              <a:t>10/12/2023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9637A-11D4-42A0-937C-45FCD8DF8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423362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8FE8-0B95-4199-9F53-933912788E94}" type="datetime1">
              <a:rPr lang="en-US" smtClean="0"/>
              <a:t>10/12/2023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9637A-11D4-42A0-937C-45FCD8DF8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788000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8FE8-0B95-4199-9F53-933912788E94}" type="datetime1">
              <a:rPr lang="en-US" smtClean="0"/>
              <a:t>10/12/2023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9637A-11D4-42A0-937C-45FCD8DF8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579511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8FE8-0B95-4199-9F53-933912788E94}" type="datetime1">
              <a:rPr lang="en-US" smtClean="0"/>
              <a:t>10/12/2023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9637A-11D4-42A0-937C-45FCD8DF8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308829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8FE8-0B95-4199-9F53-933912788E94}" type="datetime1">
              <a:rPr lang="en-US" smtClean="0"/>
              <a:t>10/12/2023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9637A-11D4-42A0-937C-45FCD8DF8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731242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8FE8-0B95-4199-9F53-933912788E94}" type="datetime1">
              <a:rPr lang="en-US" smtClean="0"/>
              <a:t>10/12/2023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9637A-11D4-42A0-937C-45FCD8DF8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047263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68FE8-0B95-4199-9F53-933912788E94}" type="datetime1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9637A-11D4-42A0-937C-45FCD8DF8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55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id="{A9923169-4894-430F-895C-ACA33E27E5B4}"/>
              </a:ext>
            </a:extLst>
          </p:cNvPr>
          <p:cNvSpPr txBox="1">
            <a:spLocks/>
          </p:cNvSpPr>
          <p:nvPr/>
        </p:nvSpPr>
        <p:spPr>
          <a:xfrm>
            <a:off x="2056210" y="532229"/>
            <a:ext cx="6686549" cy="439755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 rtl="1"/>
            <a:endParaRPr lang="en-US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EB8C6405-EE9C-4B4A-AD7B-C01C58FE2E89}"/>
              </a:ext>
            </a:extLst>
          </p:cNvPr>
          <p:cNvSpPr txBox="1">
            <a:spLocks/>
          </p:cNvSpPr>
          <p:nvPr/>
        </p:nvSpPr>
        <p:spPr>
          <a:xfrm>
            <a:off x="2284810" y="837029"/>
            <a:ext cx="6686549" cy="439755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 rtl="1"/>
            <a:endParaRPr lang="en-US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EE73C597-D489-4F54-A946-1B20191A68FA}"/>
              </a:ext>
            </a:extLst>
          </p:cNvPr>
          <p:cNvSpPr txBox="1"/>
          <p:nvPr/>
        </p:nvSpPr>
        <p:spPr>
          <a:xfrm>
            <a:off x="5742384" y="-26234"/>
            <a:ext cx="32231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endParaRPr lang="en-US" sz="1800" b="1" dirty="0">
              <a:effectLst/>
              <a:ea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/>
            <a:r>
              <a:rPr lang="ar-SA" sz="1800" b="1" dirty="0">
                <a:effectLst/>
                <a:ea typeface="Simplified Arabic" panose="02020603050405020304" pitchFamily="18" charset="-78"/>
                <a:cs typeface="Simplified Arabic" panose="02020603050405020304" pitchFamily="18" charset="-78"/>
              </a:rPr>
              <a:t>الجمهورية العربية </a:t>
            </a:r>
            <a:r>
              <a:rPr lang="ar-SA" sz="1800" b="1" dirty="0" smtClean="0">
                <a:effectLst/>
                <a:ea typeface="Simplified Arabic" panose="02020603050405020304" pitchFamily="18" charset="-78"/>
                <a:cs typeface="Simplified Arabic" panose="02020603050405020304" pitchFamily="18" charset="-78"/>
              </a:rPr>
              <a:t>السورية</a:t>
            </a:r>
            <a:endParaRPr lang="ar-SY" sz="1800" b="1" dirty="0" smtClean="0">
              <a:effectLst/>
              <a:ea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/>
            <a:r>
              <a:rPr lang="ar-SY" b="1" dirty="0" smtClean="0">
                <a:ea typeface="Simplified Arabic" panose="02020603050405020304" pitchFamily="18" charset="-78"/>
                <a:cs typeface="Simplified Arabic" panose="02020603050405020304" pitchFamily="18" charset="-78"/>
              </a:rPr>
              <a:t>وزارة التعليم العالي والبحث العلمي</a:t>
            </a:r>
            <a:r>
              <a:rPr lang="ar-SA" sz="1800" b="1" dirty="0" smtClean="0">
                <a:effectLst/>
                <a:ea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SA" sz="1800" b="1" dirty="0">
                <a:effectLst/>
                <a:ea typeface="Simplified Arabic" panose="02020603050405020304" pitchFamily="18" charset="-78"/>
                <a:cs typeface="Simplified Arabic" panose="02020603050405020304" pitchFamily="18" charset="-78"/>
              </a:rPr>
              <a:t/>
            </a:r>
            <a:br>
              <a:rPr lang="ar-SA" sz="1800" b="1" dirty="0">
                <a:effectLst/>
                <a:ea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SA" sz="1800" b="1" dirty="0">
                <a:effectLst/>
                <a:ea typeface="Simplified Arabic" panose="02020603050405020304" pitchFamily="18" charset="-78"/>
                <a:cs typeface="Simplified Arabic" panose="02020603050405020304" pitchFamily="18" charset="-78"/>
              </a:rPr>
              <a:t>جامعة دمشق</a:t>
            </a:r>
            <a:endParaRPr lang="en-US" sz="1800" b="1" dirty="0">
              <a:effectLst/>
              <a:ea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/>
            <a:r>
              <a:rPr lang="ar-SA" sz="1800" b="1" dirty="0">
                <a:effectLst/>
                <a:ea typeface="Simplified Arabic" panose="02020603050405020304" pitchFamily="18" charset="-78"/>
                <a:cs typeface="Simplified Arabic" panose="02020603050405020304" pitchFamily="18" charset="-78"/>
              </a:rPr>
              <a:t>كلية الهندسة الميكانيكية والكهربائية</a:t>
            </a:r>
            <a:br>
              <a:rPr lang="ar-SA" sz="1800" b="1" dirty="0">
                <a:effectLst/>
                <a:ea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SA" sz="1800" b="1" dirty="0">
                <a:effectLst/>
                <a:ea typeface="Simplified Arabic" panose="02020603050405020304" pitchFamily="18" charset="-78"/>
                <a:cs typeface="Simplified Arabic" panose="02020603050405020304" pitchFamily="18" charset="-78"/>
              </a:rPr>
              <a:t>قسم هندسة ال</a:t>
            </a:r>
            <a:r>
              <a:rPr lang="ar-SY" b="1" dirty="0">
                <a:ea typeface="Simplified Arabic" panose="02020603050405020304" pitchFamily="18" charset="-78"/>
                <a:cs typeface="Simplified Arabic" panose="02020603050405020304" pitchFamily="18" charset="-78"/>
              </a:rPr>
              <a:t>إ</a:t>
            </a:r>
            <a:r>
              <a:rPr lang="ar-SA" sz="1800" b="1" dirty="0">
                <a:effectLst/>
                <a:ea typeface="Simplified Arabic" panose="02020603050405020304" pitchFamily="18" charset="-78"/>
                <a:cs typeface="Simplified Arabic" panose="02020603050405020304" pitchFamily="18" charset="-78"/>
              </a:rPr>
              <a:t>لكترونيات والاتصالات </a:t>
            </a:r>
            <a:endParaRPr lang="en-US" b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Calibri" panose="020F0502020204030204" pitchFamily="34" charset="0"/>
              <a:cs typeface="Simplified Arabic" panose="02020603050405020304" pitchFamily="18" charset="-7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9078C2F2-2A97-4088-874B-3666F5180861}"/>
              </a:ext>
            </a:extLst>
          </p:cNvPr>
          <p:cNvSpPr txBox="1"/>
          <p:nvPr/>
        </p:nvSpPr>
        <p:spPr>
          <a:xfrm>
            <a:off x="179512" y="1755705"/>
            <a:ext cx="8791847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rtl="1">
              <a:defRPr/>
            </a:pPr>
            <a:r>
              <a:rPr lang="ar-AE" sz="20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سم</a:t>
            </a:r>
            <a:r>
              <a:rPr lang="ar-SY" sz="20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ي</a:t>
            </a:r>
            <a:r>
              <a:rPr lang="ar-AE" sz="20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نار </a:t>
            </a:r>
            <a:r>
              <a:rPr lang="ar-SY" sz="2000" b="1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مرحلي ثالث/رابع/../ماقبل نهائي</a:t>
            </a:r>
            <a:r>
              <a:rPr lang="ar-AE" sz="2000" b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</a:t>
            </a:r>
            <a:r>
              <a:rPr lang="ar-SY" sz="20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-</a:t>
            </a:r>
            <a:r>
              <a:rPr lang="ar-SA" sz="2000" b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ماجستير</a:t>
            </a:r>
            <a:r>
              <a:rPr lang="ar-SY" sz="20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</a:t>
            </a:r>
            <a:r>
              <a:rPr lang="ar-SY" sz="2000" b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(دكتوراه) </a:t>
            </a:r>
            <a:r>
              <a:rPr lang="ar-SY" sz="20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في </a:t>
            </a:r>
            <a:r>
              <a:rPr lang="ar-SY" sz="2000" b="1" dirty="0">
                <a:ea typeface="Simplified Arabic" panose="02020603050405020304" pitchFamily="18" charset="-78"/>
                <a:cs typeface="Simplified Arabic" panose="02020603050405020304" pitchFamily="18" charset="-78"/>
              </a:rPr>
              <a:t>هندسة</a:t>
            </a:r>
            <a:r>
              <a:rPr lang="ar-SA" sz="2000" b="1" dirty="0">
                <a:ea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SY" sz="2000" b="1" dirty="0">
                <a:ea typeface="Simplified Arabic" panose="02020603050405020304" pitchFamily="18" charset="-78"/>
                <a:cs typeface="Simplified Arabic" panose="02020603050405020304" pitchFamily="18" charset="-78"/>
              </a:rPr>
              <a:t>الاتصالات </a:t>
            </a:r>
            <a:r>
              <a:rPr lang="ar-SY" sz="2000" b="1" dirty="0" smtClean="0">
                <a:ea typeface="Simplified Arabic" panose="02020603050405020304" pitchFamily="18" charset="-78"/>
                <a:cs typeface="Simplified Arabic" panose="02020603050405020304" pitchFamily="18" charset="-78"/>
              </a:rPr>
              <a:t>المُتقدّمة (هندسة الإلكترونيات التطبيقية)</a:t>
            </a:r>
            <a:r>
              <a:rPr lang="ar-SY" sz="2000" b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SA" sz="20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بعنوان:</a:t>
            </a:r>
            <a:endParaRPr lang="ar-SY" sz="2000" b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algn="ctr" defTabSz="457200" rtl="1">
              <a:lnSpc>
                <a:spcPct val="100000"/>
              </a:lnSpc>
              <a:spcAft>
                <a:spcPts val="0"/>
              </a:spcAft>
              <a:defRPr/>
            </a:pPr>
            <a:endParaRPr lang="en-US" sz="2400" b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algn="ctr" defTabSz="457200" rtl="1">
              <a:defRPr/>
            </a:pPr>
            <a:r>
              <a:rPr lang="ar-SY" sz="2800" b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العنوان باللغة العربية</a:t>
            </a:r>
            <a:endParaRPr lang="en-US" sz="2800" b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algn="ctr" defTabSz="457200">
              <a:defRPr/>
            </a:pPr>
            <a:r>
              <a:rPr lang="en-US" sz="2800" b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Title in English</a:t>
            </a:r>
            <a:endParaRPr lang="en-US" sz="2800" b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0" marR="0" lvl="0" indent="0" algn="ctr" defTabSz="4572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Y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lvl="0" algn="ctr" defTabSz="457200" rtl="1">
              <a:defRPr/>
            </a:pPr>
            <a:r>
              <a:rPr lang="ar-AE" sz="2400" b="1" dirty="0">
                <a:solidFill>
                  <a:prstClr val="black"/>
                </a:solidFill>
                <a:latin typeface="Century Gothic" panose="020B0502020202020204"/>
                <a:cs typeface="Simplified Arabic" panose="02020603050405020304" pitchFamily="18" charset="-78"/>
              </a:rPr>
              <a:t> إعداد</a:t>
            </a:r>
            <a:endParaRPr lang="ar-SY" sz="2400" b="1" dirty="0">
              <a:solidFill>
                <a:prstClr val="black"/>
              </a:solidFill>
              <a:latin typeface="Century Gothic" panose="020B0502020202020204"/>
              <a:cs typeface="Simplified Arabic" panose="02020603050405020304" pitchFamily="18" charset="-78"/>
            </a:endParaRPr>
          </a:p>
          <a:p>
            <a:pPr lvl="0" algn="ctr" defTabSz="457200" rtl="1">
              <a:defRPr/>
            </a:pPr>
            <a:endParaRPr kumimoji="0" lang="ar-SY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cs typeface="Simplified Arabic" panose="02020603050405020304" pitchFamily="18" charset="-78"/>
            </a:endParaRPr>
          </a:p>
          <a:p>
            <a:pPr lvl="0" algn="ctr" defTabSz="457200" rtl="1">
              <a:lnSpc>
                <a:spcPct val="150000"/>
              </a:lnSpc>
              <a:defRPr/>
            </a:pPr>
            <a:r>
              <a:rPr lang="ar-SY" sz="2400" b="1" dirty="0">
                <a:solidFill>
                  <a:prstClr val="black"/>
                </a:solidFill>
                <a:latin typeface="Century Gothic" panose="020B0502020202020204"/>
                <a:cs typeface="Simplified Arabic" panose="02020603050405020304" pitchFamily="18" charset="-78"/>
              </a:rPr>
              <a:t>   </a:t>
            </a:r>
            <a:r>
              <a:rPr lang="ar-AE" sz="2400" b="1" dirty="0">
                <a:solidFill>
                  <a:prstClr val="black"/>
                </a:solidFill>
                <a:latin typeface="Century Gothic" panose="020B0502020202020204"/>
                <a:cs typeface="Simplified Arabic" panose="02020603050405020304" pitchFamily="18" charset="-78"/>
              </a:rPr>
              <a:t>المشرف</a:t>
            </a:r>
            <a:r>
              <a:rPr lang="ar-SY" sz="2400" b="1" dirty="0">
                <a:solidFill>
                  <a:prstClr val="black"/>
                </a:solidFill>
                <a:latin typeface="Century Gothic" panose="020B0502020202020204"/>
                <a:cs typeface="Simplified Arabic" panose="02020603050405020304" pitchFamily="18" charset="-78"/>
              </a:rPr>
              <a:t> </a:t>
            </a:r>
            <a:r>
              <a:rPr lang="ar-SY" sz="2400" b="1" dirty="0" smtClean="0">
                <a:solidFill>
                  <a:prstClr val="black"/>
                </a:solidFill>
                <a:latin typeface="Century Gothic" panose="020B0502020202020204"/>
                <a:cs typeface="Simplified Arabic" panose="02020603050405020304" pitchFamily="18" charset="-78"/>
              </a:rPr>
              <a:t>العلمي					المشرف المشارك</a:t>
            </a:r>
          </a:p>
          <a:p>
            <a:pPr lvl="0" algn="ctr" defTabSz="457200" rtl="1">
              <a:defRPr/>
            </a:pPr>
            <a:endParaRPr kumimoji="0" lang="ar-SY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cs typeface="Simplified Arabic" panose="02020603050405020304" pitchFamily="18" charset="-78"/>
            </a:endParaRPr>
          </a:p>
          <a:p>
            <a:pPr lvl="0" algn="ctr" defTabSz="457200" rtl="1">
              <a:defRPr/>
            </a:pPr>
            <a:r>
              <a:rPr lang="ar-SY" sz="2400" b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اليوم/ الشهر/ العام</a:t>
            </a:r>
          </a:p>
          <a:p>
            <a:pPr lvl="0" algn="ctr" defTabSz="457200" rtl="1">
              <a:defRPr/>
            </a:pPr>
            <a:endParaRPr lang="ar-SY" sz="2400" b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lvl="0" algn="ctr" defTabSz="457200" rtl="1">
              <a:defRPr/>
            </a:pPr>
            <a:r>
              <a:rPr lang="ar-SY" b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(عدم إظهار رقم الشريحة الأولى)</a:t>
            </a:r>
            <a:endParaRPr lang="en-US" b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470" y="285371"/>
            <a:ext cx="1543050" cy="140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44974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627784" y="41410"/>
            <a:ext cx="3568871" cy="620688"/>
          </a:xfrm>
        </p:spPr>
        <p:txBody>
          <a:bodyPr>
            <a:normAutofit/>
          </a:bodyPr>
          <a:lstStyle/>
          <a:p>
            <a:pPr algn="r" rtl="1"/>
            <a:r>
              <a:rPr lang="ar-SY" sz="3200" b="1" dirty="0" smtClean="0">
                <a:solidFill>
                  <a:schemeClr val="tx1"/>
                </a:solidFill>
                <a:cs typeface="Simplified Arabic" panose="02020603050405020304" pitchFamily="18" charset="-78"/>
              </a:rPr>
              <a:t>الأساسيات النظرية(</a:t>
            </a:r>
            <a:r>
              <a:rPr lang="ar-SY" sz="3200" b="1" dirty="0" smtClean="0">
                <a:solidFill>
                  <a:srgbClr val="FF0000"/>
                </a:solidFill>
                <a:cs typeface="Simplified Arabic" panose="02020603050405020304" pitchFamily="18" charset="-78"/>
              </a:rPr>
              <a:t>6</a:t>
            </a:r>
            <a:r>
              <a:rPr lang="ar-SY" sz="3200" b="1" dirty="0" smtClean="0">
                <a:solidFill>
                  <a:schemeClr val="tx1"/>
                </a:solidFill>
                <a:cs typeface="Simplified Arabic" panose="02020603050405020304" pitchFamily="18" charset="-78"/>
              </a:rPr>
              <a:t>/1</a:t>
            </a:r>
            <a:r>
              <a:rPr lang="ar-SY" sz="3200" b="1" dirty="0">
                <a:solidFill>
                  <a:schemeClr val="tx1"/>
                </a:solidFill>
                <a:cs typeface="Simplified Arabic" panose="02020603050405020304" pitchFamily="18" charset="-78"/>
              </a:rPr>
              <a:t>)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252378" y="1146454"/>
            <a:ext cx="843551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مفاهيم/مبادئ/تصنيف/طرائق/نماذج</a:t>
            </a: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ar-SY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مخطط أو شكل (مع وضع معلومات المرجع المختزلة المأخوذ منه المخطط أو الشكل) </a:t>
            </a: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ar-SY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كامل المصطلحات الموافقة للاختصارات (بخط أصغر أسفل الشريحة)</a:t>
            </a: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>
              <a:latin typeface="Simplified Arabic" pitchFamily="18" charset="-78"/>
              <a:cs typeface="Simplified Arabic" pitchFamily="18" charset="-78"/>
            </a:endParaRPr>
          </a:p>
          <a:p>
            <a:pPr lvl="0" algn="r" rtl="1">
              <a:lnSpc>
                <a:spcPct val="150000"/>
              </a:lnSpc>
            </a:pPr>
            <a:endParaRPr lang="ar-SY" sz="20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5940152" y="746344"/>
            <a:ext cx="279833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عنوان فرعي أول (2/1)</a:t>
            </a:r>
            <a:endParaRPr lang="en-US" sz="2000" b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59832" y="3116223"/>
            <a:ext cx="30243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alibri" pitchFamily="34" charset="0"/>
                <a:cs typeface="Calibri" pitchFamily="34" charset="0"/>
              </a:rPr>
              <a:t>(First author et 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al.,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(Year). </a:t>
            </a:r>
            <a:r>
              <a:rPr lang="en-US" sz="1400" i="1" dirty="0" smtClean="0">
                <a:latin typeface="Calibri" pitchFamily="34" charset="0"/>
                <a:cs typeface="Calibri" pitchFamily="34" charset="0"/>
              </a:rPr>
              <a:t>Journal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)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67544" y="6165304"/>
            <a:ext cx="792088" cy="365125"/>
          </a:xfrm>
        </p:spPr>
        <p:txBody>
          <a:bodyPr/>
          <a:lstStyle/>
          <a:p>
            <a:fld id="{C489637A-11D4-42A0-937C-45FCD8DF8B40}" type="slidenum">
              <a:rPr lang="en-US" sz="4400" smtClean="0">
                <a:solidFill>
                  <a:schemeClr val="tx1"/>
                </a:solidFill>
              </a:rPr>
              <a:t>10</a:t>
            </a:fld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2492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627784" y="41410"/>
            <a:ext cx="3568871" cy="620688"/>
          </a:xfrm>
        </p:spPr>
        <p:txBody>
          <a:bodyPr>
            <a:normAutofit/>
          </a:bodyPr>
          <a:lstStyle/>
          <a:p>
            <a:pPr algn="r" rtl="1"/>
            <a:r>
              <a:rPr lang="ar-SY" sz="3200" b="1" dirty="0" smtClean="0">
                <a:solidFill>
                  <a:schemeClr val="tx1"/>
                </a:solidFill>
                <a:cs typeface="Simplified Arabic" panose="02020603050405020304" pitchFamily="18" charset="-78"/>
              </a:rPr>
              <a:t>الأساسيات النظرية(</a:t>
            </a:r>
            <a:r>
              <a:rPr lang="ar-SY" sz="3200" b="1" dirty="0" smtClean="0">
                <a:solidFill>
                  <a:srgbClr val="FF0000"/>
                </a:solidFill>
                <a:cs typeface="Simplified Arabic" panose="02020603050405020304" pitchFamily="18" charset="-78"/>
              </a:rPr>
              <a:t>6</a:t>
            </a:r>
            <a:r>
              <a:rPr lang="ar-SY" sz="3200" b="1" dirty="0" smtClean="0">
                <a:solidFill>
                  <a:schemeClr val="tx1"/>
                </a:solidFill>
                <a:cs typeface="Simplified Arabic" panose="02020603050405020304" pitchFamily="18" charset="-78"/>
              </a:rPr>
              <a:t>/2)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252378" y="1146454"/>
            <a:ext cx="843551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مفاهيم/مبادئ/تصنيف/طرائق/نماذج</a:t>
            </a: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ar-SY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مخطط أو شكل (مع وضع معلومات المرجع المختزلة المأخوذ منه المخطط أو الشكل) </a:t>
            </a: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ar-SY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كامل المصطلحات الموافقة للاختصارات (بخط أصغر أسفل الشريحة)</a:t>
            </a: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>
              <a:latin typeface="Simplified Arabic" pitchFamily="18" charset="-78"/>
              <a:cs typeface="Simplified Arabic" pitchFamily="18" charset="-78"/>
            </a:endParaRPr>
          </a:p>
          <a:p>
            <a:pPr lvl="0" algn="r" rtl="1">
              <a:lnSpc>
                <a:spcPct val="150000"/>
              </a:lnSpc>
            </a:pPr>
            <a:endParaRPr lang="ar-SY" sz="20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5940152" y="746344"/>
            <a:ext cx="279833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عنوان فرعي أول (</a:t>
            </a: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2/2)</a:t>
            </a:r>
            <a:endParaRPr lang="en-US" sz="2000" b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59832" y="3116223"/>
            <a:ext cx="30243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alibri" pitchFamily="34" charset="0"/>
                <a:cs typeface="Calibri" pitchFamily="34" charset="0"/>
              </a:rPr>
              <a:t>(First author et 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al.,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(Year). </a:t>
            </a:r>
            <a:r>
              <a:rPr lang="en-US" sz="1400" i="1" dirty="0" smtClean="0">
                <a:latin typeface="Calibri" pitchFamily="34" charset="0"/>
                <a:cs typeface="Calibri" pitchFamily="34" charset="0"/>
              </a:rPr>
              <a:t>Journal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)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67544" y="6165304"/>
            <a:ext cx="792088" cy="365125"/>
          </a:xfrm>
        </p:spPr>
        <p:txBody>
          <a:bodyPr/>
          <a:lstStyle/>
          <a:p>
            <a:fld id="{C489637A-11D4-42A0-937C-45FCD8DF8B40}" type="slidenum">
              <a:rPr lang="en-US" sz="4400" smtClean="0">
                <a:solidFill>
                  <a:schemeClr val="tx1"/>
                </a:solidFill>
              </a:rPr>
              <a:t>11</a:t>
            </a:fld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3393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627784" y="41410"/>
            <a:ext cx="3568871" cy="620688"/>
          </a:xfrm>
        </p:spPr>
        <p:txBody>
          <a:bodyPr>
            <a:normAutofit/>
          </a:bodyPr>
          <a:lstStyle/>
          <a:p>
            <a:pPr algn="r" rtl="1"/>
            <a:r>
              <a:rPr lang="ar-SY" sz="3200" b="1" dirty="0" smtClean="0">
                <a:solidFill>
                  <a:schemeClr val="tx1"/>
                </a:solidFill>
                <a:cs typeface="Simplified Arabic" panose="02020603050405020304" pitchFamily="18" charset="-78"/>
              </a:rPr>
              <a:t>الأساسيات النظرية(</a:t>
            </a:r>
            <a:r>
              <a:rPr lang="ar-SY" sz="3200" b="1" dirty="0" smtClean="0">
                <a:solidFill>
                  <a:srgbClr val="FF0000"/>
                </a:solidFill>
                <a:cs typeface="Simplified Arabic" panose="02020603050405020304" pitchFamily="18" charset="-78"/>
              </a:rPr>
              <a:t>6</a:t>
            </a:r>
            <a:r>
              <a:rPr lang="ar-SY" sz="3200" b="1" dirty="0" smtClean="0">
                <a:solidFill>
                  <a:schemeClr val="tx1"/>
                </a:solidFill>
                <a:cs typeface="Simplified Arabic" panose="02020603050405020304" pitchFamily="18" charset="-78"/>
              </a:rPr>
              <a:t>/3)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252378" y="1146454"/>
            <a:ext cx="843551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مفاهيم/مبادئ/تصنيف/طرائق/نماذج</a:t>
            </a: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ar-SY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مخطط أو شكل (مع وضع معلومات المرجع المختزلة المأخوذ منه المخطط أو الشكل) </a:t>
            </a: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ar-SY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كامل المصطلحات الموافقة للاختصارات (بخط أصغر أسفل الشريحة)</a:t>
            </a: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>
              <a:latin typeface="Simplified Arabic" pitchFamily="18" charset="-78"/>
              <a:cs typeface="Simplified Arabic" pitchFamily="18" charset="-78"/>
            </a:endParaRPr>
          </a:p>
          <a:p>
            <a:pPr lvl="0" algn="r" rtl="1">
              <a:lnSpc>
                <a:spcPct val="150000"/>
              </a:lnSpc>
            </a:pPr>
            <a:endParaRPr lang="ar-SY" sz="20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5940152" y="746344"/>
            <a:ext cx="279833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عنوان فرعي </a:t>
            </a: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ثاني </a:t>
            </a: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(2/1)</a:t>
            </a:r>
            <a:endParaRPr lang="en-US" sz="2000" b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59832" y="3116223"/>
            <a:ext cx="30243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alibri" pitchFamily="34" charset="0"/>
                <a:cs typeface="Calibri" pitchFamily="34" charset="0"/>
              </a:rPr>
              <a:t>(First author et 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al.,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(Year). </a:t>
            </a:r>
            <a:r>
              <a:rPr lang="en-US" sz="1400" i="1" dirty="0" smtClean="0">
                <a:latin typeface="Calibri" pitchFamily="34" charset="0"/>
                <a:cs typeface="Calibri" pitchFamily="34" charset="0"/>
              </a:rPr>
              <a:t>Journal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)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67544" y="6165304"/>
            <a:ext cx="792088" cy="365125"/>
          </a:xfrm>
        </p:spPr>
        <p:txBody>
          <a:bodyPr/>
          <a:lstStyle/>
          <a:p>
            <a:fld id="{C489637A-11D4-42A0-937C-45FCD8DF8B40}" type="slidenum">
              <a:rPr lang="en-US" sz="4400" smtClean="0">
                <a:solidFill>
                  <a:schemeClr val="tx1"/>
                </a:solidFill>
              </a:rPr>
              <a:t>12</a:t>
            </a:fld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3393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627784" y="41410"/>
            <a:ext cx="3568871" cy="620688"/>
          </a:xfrm>
        </p:spPr>
        <p:txBody>
          <a:bodyPr>
            <a:normAutofit/>
          </a:bodyPr>
          <a:lstStyle/>
          <a:p>
            <a:pPr algn="r" rtl="1"/>
            <a:r>
              <a:rPr lang="ar-SY" sz="3200" b="1" dirty="0" smtClean="0">
                <a:solidFill>
                  <a:schemeClr val="tx1"/>
                </a:solidFill>
                <a:cs typeface="Simplified Arabic" panose="02020603050405020304" pitchFamily="18" charset="-78"/>
              </a:rPr>
              <a:t>الأساسيات النظرية(</a:t>
            </a:r>
            <a:r>
              <a:rPr lang="ar-SY" sz="3200" b="1" dirty="0" smtClean="0">
                <a:solidFill>
                  <a:srgbClr val="FF0000"/>
                </a:solidFill>
                <a:cs typeface="Simplified Arabic" panose="02020603050405020304" pitchFamily="18" charset="-78"/>
              </a:rPr>
              <a:t>6</a:t>
            </a:r>
            <a:r>
              <a:rPr lang="ar-SY" sz="3200" b="1" dirty="0" smtClean="0">
                <a:solidFill>
                  <a:schemeClr val="tx1"/>
                </a:solidFill>
                <a:cs typeface="Simplified Arabic" panose="02020603050405020304" pitchFamily="18" charset="-78"/>
              </a:rPr>
              <a:t>/4)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252378" y="1146454"/>
            <a:ext cx="843551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مفاهيم/مبادئ/تصنيف/طرائق/نماذج</a:t>
            </a: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ar-SY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مخطط أو شكل (مع وضع معلومات المرجع المختزلة المأخوذ منه المخطط أو الشكل) </a:t>
            </a: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ar-SY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كامل المصطلحات الموافقة للاختصارات (بخط أصغر أسفل الشريحة)</a:t>
            </a: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>
              <a:latin typeface="Simplified Arabic" pitchFamily="18" charset="-78"/>
              <a:cs typeface="Simplified Arabic" pitchFamily="18" charset="-78"/>
            </a:endParaRPr>
          </a:p>
          <a:p>
            <a:pPr lvl="0" algn="r" rtl="1">
              <a:lnSpc>
                <a:spcPct val="150000"/>
              </a:lnSpc>
            </a:pPr>
            <a:endParaRPr lang="ar-SY" sz="20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5940152" y="746344"/>
            <a:ext cx="279833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عنوان فرعي </a:t>
            </a: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ثاني </a:t>
            </a: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(</a:t>
            </a: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2/2)</a:t>
            </a:r>
            <a:endParaRPr lang="en-US" sz="2000" b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59832" y="3116223"/>
            <a:ext cx="30243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alibri" pitchFamily="34" charset="0"/>
                <a:cs typeface="Calibri" pitchFamily="34" charset="0"/>
              </a:rPr>
              <a:t>(First author et 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al.,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(Year). </a:t>
            </a:r>
            <a:r>
              <a:rPr lang="en-US" sz="1400" i="1" dirty="0" smtClean="0">
                <a:latin typeface="Calibri" pitchFamily="34" charset="0"/>
                <a:cs typeface="Calibri" pitchFamily="34" charset="0"/>
              </a:rPr>
              <a:t>Journal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)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67544" y="6165304"/>
            <a:ext cx="792088" cy="365125"/>
          </a:xfrm>
        </p:spPr>
        <p:txBody>
          <a:bodyPr/>
          <a:lstStyle/>
          <a:p>
            <a:fld id="{C489637A-11D4-42A0-937C-45FCD8DF8B40}" type="slidenum">
              <a:rPr lang="en-US" sz="4400" smtClean="0">
                <a:solidFill>
                  <a:schemeClr val="tx1"/>
                </a:solidFill>
              </a:rPr>
              <a:t>13</a:t>
            </a:fld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3393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627784" y="41410"/>
            <a:ext cx="3568871" cy="620688"/>
          </a:xfrm>
        </p:spPr>
        <p:txBody>
          <a:bodyPr>
            <a:normAutofit/>
          </a:bodyPr>
          <a:lstStyle/>
          <a:p>
            <a:pPr algn="r" rtl="1"/>
            <a:r>
              <a:rPr lang="ar-SY" sz="3200" b="1" dirty="0" smtClean="0">
                <a:solidFill>
                  <a:schemeClr val="tx1"/>
                </a:solidFill>
                <a:cs typeface="Simplified Arabic" panose="02020603050405020304" pitchFamily="18" charset="-78"/>
              </a:rPr>
              <a:t>الأساسيات النظرية(</a:t>
            </a:r>
            <a:r>
              <a:rPr lang="ar-SY" sz="3200" b="1" dirty="0" smtClean="0">
                <a:solidFill>
                  <a:srgbClr val="FF0000"/>
                </a:solidFill>
                <a:cs typeface="Simplified Arabic" panose="02020603050405020304" pitchFamily="18" charset="-78"/>
              </a:rPr>
              <a:t>6</a:t>
            </a:r>
            <a:r>
              <a:rPr lang="ar-SY" sz="3200" b="1" dirty="0" smtClean="0">
                <a:solidFill>
                  <a:schemeClr val="tx1"/>
                </a:solidFill>
                <a:cs typeface="Simplified Arabic" panose="02020603050405020304" pitchFamily="18" charset="-78"/>
              </a:rPr>
              <a:t>/5)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252378" y="1146454"/>
            <a:ext cx="843551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مفاهيم/مبادئ/تصنيف/طرائق/نماذج</a:t>
            </a: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ar-SY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مخطط أو شكل (مع وضع معلومات المرجع المختزلة المأخوذ منه المخطط أو الشكل) </a:t>
            </a: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ar-SY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كامل المصطلحات الموافقة للاختصارات (بخط أصغر أسفل الشريحة)</a:t>
            </a: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>
              <a:latin typeface="Simplified Arabic" pitchFamily="18" charset="-78"/>
              <a:cs typeface="Simplified Arabic" pitchFamily="18" charset="-78"/>
            </a:endParaRPr>
          </a:p>
          <a:p>
            <a:pPr lvl="0" algn="r" rtl="1">
              <a:lnSpc>
                <a:spcPct val="150000"/>
              </a:lnSpc>
            </a:pPr>
            <a:endParaRPr lang="ar-SY" sz="20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5940152" y="746344"/>
            <a:ext cx="279833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عنوان فرعي </a:t>
            </a: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ثالث </a:t>
            </a: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(2/1)</a:t>
            </a:r>
            <a:endParaRPr lang="en-US" sz="2000" b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59832" y="3116223"/>
            <a:ext cx="30243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alibri" pitchFamily="34" charset="0"/>
                <a:cs typeface="Calibri" pitchFamily="34" charset="0"/>
              </a:rPr>
              <a:t>(First author et 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al.,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(Year). </a:t>
            </a:r>
            <a:r>
              <a:rPr lang="en-US" sz="1400" i="1" dirty="0" smtClean="0">
                <a:latin typeface="Calibri" pitchFamily="34" charset="0"/>
                <a:cs typeface="Calibri" pitchFamily="34" charset="0"/>
              </a:rPr>
              <a:t>Journal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)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67544" y="6165304"/>
            <a:ext cx="792088" cy="365125"/>
          </a:xfrm>
        </p:spPr>
        <p:txBody>
          <a:bodyPr/>
          <a:lstStyle/>
          <a:p>
            <a:fld id="{C489637A-11D4-42A0-937C-45FCD8DF8B40}" type="slidenum">
              <a:rPr lang="en-US" sz="4400" smtClean="0">
                <a:solidFill>
                  <a:schemeClr val="tx1"/>
                </a:solidFill>
              </a:rPr>
              <a:t>14</a:t>
            </a:fld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9007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627784" y="41410"/>
            <a:ext cx="3568871" cy="620688"/>
          </a:xfrm>
        </p:spPr>
        <p:txBody>
          <a:bodyPr>
            <a:normAutofit/>
          </a:bodyPr>
          <a:lstStyle/>
          <a:p>
            <a:pPr algn="r" rtl="1"/>
            <a:r>
              <a:rPr lang="ar-SY" sz="3200" b="1" dirty="0" smtClean="0">
                <a:solidFill>
                  <a:schemeClr val="tx1"/>
                </a:solidFill>
                <a:cs typeface="Simplified Arabic" panose="02020603050405020304" pitchFamily="18" charset="-78"/>
              </a:rPr>
              <a:t>الأساسيات النظرية(</a:t>
            </a:r>
            <a:r>
              <a:rPr lang="ar-SY" sz="3200" b="1" dirty="0" smtClean="0">
                <a:solidFill>
                  <a:srgbClr val="FF0000"/>
                </a:solidFill>
                <a:cs typeface="Simplified Arabic" panose="02020603050405020304" pitchFamily="18" charset="-78"/>
              </a:rPr>
              <a:t>6</a:t>
            </a:r>
            <a:r>
              <a:rPr lang="ar-SY" sz="3200" b="1" dirty="0" smtClean="0">
                <a:solidFill>
                  <a:schemeClr val="tx1"/>
                </a:solidFill>
                <a:cs typeface="Simplified Arabic" panose="02020603050405020304" pitchFamily="18" charset="-78"/>
              </a:rPr>
              <a:t>/</a:t>
            </a:r>
            <a:r>
              <a:rPr lang="ar-SY" sz="3200" b="1" dirty="0" smtClean="0">
                <a:solidFill>
                  <a:srgbClr val="FF0000"/>
                </a:solidFill>
                <a:cs typeface="Simplified Arabic" panose="02020603050405020304" pitchFamily="18" charset="-78"/>
              </a:rPr>
              <a:t>6</a:t>
            </a:r>
            <a:r>
              <a:rPr lang="ar-SY" sz="3200" b="1" dirty="0" smtClean="0">
                <a:solidFill>
                  <a:schemeClr val="tx1"/>
                </a:solidFill>
                <a:cs typeface="Simplified Arabic" panose="02020603050405020304" pitchFamily="18" charset="-78"/>
              </a:rPr>
              <a:t>)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252378" y="1146454"/>
            <a:ext cx="843551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مفاهيم/مبادئ/تصنيف/طرائق/نماذج</a:t>
            </a: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ar-SY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مخطط أو شكل (مع وضع معلومات المرجع المختزلة المأخوذ منه المخطط أو الشكل) </a:t>
            </a: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ar-SY" sz="2000" b="1" dirty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كامل المصطلحات الموافقة للاختصارات (بخط أصغر أسفل الشريحة)</a:t>
            </a:r>
            <a:endParaRPr lang="en-US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lvl="0" indent="-342900" algn="r" rtl="1">
              <a:lnSpc>
                <a:spcPct val="150000"/>
              </a:lnSpc>
              <a:buFontTx/>
              <a:buChar char="-"/>
            </a:pPr>
            <a:endParaRPr lang="en-US" sz="2000" b="1" dirty="0">
              <a:latin typeface="Simplified Arabic" pitchFamily="18" charset="-78"/>
              <a:cs typeface="Simplified Arabic" pitchFamily="18" charset="-78"/>
            </a:endParaRPr>
          </a:p>
          <a:p>
            <a:pPr lvl="0" algn="r" rtl="1">
              <a:lnSpc>
                <a:spcPct val="150000"/>
              </a:lnSpc>
            </a:pPr>
            <a:endParaRPr lang="ar-SY" sz="20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5940152" y="746344"/>
            <a:ext cx="279833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عنوان فرعي </a:t>
            </a: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ثالث </a:t>
            </a:r>
            <a:r>
              <a:rPr lang="ar-SY" sz="2000" b="1" smtClean="0">
                <a:latin typeface="Simplified Arabic" pitchFamily="18" charset="-78"/>
                <a:cs typeface="Simplified Arabic" pitchFamily="18" charset="-78"/>
              </a:rPr>
              <a:t>(</a:t>
            </a:r>
            <a:r>
              <a:rPr lang="ar-SY" sz="2000" b="1" smtClean="0">
                <a:latin typeface="Simplified Arabic" pitchFamily="18" charset="-78"/>
                <a:cs typeface="Simplified Arabic" pitchFamily="18" charset="-78"/>
              </a:rPr>
              <a:t>2/2)</a:t>
            </a:r>
            <a:endParaRPr lang="en-US" sz="2000" b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59832" y="3116223"/>
            <a:ext cx="30243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alibri" pitchFamily="34" charset="0"/>
                <a:cs typeface="Calibri" pitchFamily="34" charset="0"/>
              </a:rPr>
              <a:t>(First author et 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al.,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(Year). </a:t>
            </a:r>
            <a:r>
              <a:rPr lang="en-US" sz="1400" i="1" dirty="0" smtClean="0">
                <a:latin typeface="Calibri" pitchFamily="34" charset="0"/>
                <a:cs typeface="Calibri" pitchFamily="34" charset="0"/>
              </a:rPr>
              <a:t>Journal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)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67544" y="6165304"/>
            <a:ext cx="792088" cy="365125"/>
          </a:xfrm>
        </p:spPr>
        <p:txBody>
          <a:bodyPr/>
          <a:lstStyle/>
          <a:p>
            <a:fld id="{C489637A-11D4-42A0-937C-45FCD8DF8B40}" type="slidenum">
              <a:rPr lang="en-US" sz="4400" smtClean="0">
                <a:solidFill>
                  <a:schemeClr val="tx1"/>
                </a:solidFill>
              </a:rPr>
              <a:t>15</a:t>
            </a:fld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9007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7824" y="332656"/>
            <a:ext cx="2976339" cy="883743"/>
          </a:xfrm>
        </p:spPr>
        <p:txBody>
          <a:bodyPr>
            <a:normAutofit/>
          </a:bodyPr>
          <a:lstStyle/>
          <a:p>
            <a:pPr algn="r" rtl="1">
              <a:spcBef>
                <a:spcPct val="20000"/>
              </a:spcBef>
              <a:spcAft>
                <a:spcPts val="600"/>
              </a:spcAft>
            </a:pPr>
            <a:r>
              <a:rPr lang="ar-SY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ea typeface="+mn-ea"/>
                <a:cs typeface="Simplified Arabic" pitchFamily="18" charset="-78"/>
              </a:rPr>
              <a:t>مخطط العرض</a:t>
            </a: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ea typeface="+mn-ea"/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340768"/>
            <a:ext cx="7506241" cy="4608512"/>
          </a:xfrm>
        </p:spPr>
        <p:txBody>
          <a:bodyPr>
            <a:noAutofit/>
          </a:bodyPr>
          <a:lstStyle/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هدف البحث</a:t>
            </a:r>
            <a:endParaRPr lang="ar-SY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</a:t>
            </a: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مشكلة </a:t>
            </a: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البحث وأهميته</a:t>
            </a:r>
            <a:endParaRPr lang="ar-SY" sz="2800" b="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مخطط </a:t>
            </a: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البحث </a:t>
            </a: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المعتمد</a:t>
            </a: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الأساسيات النظرية</a:t>
            </a:r>
            <a:endParaRPr lang="ar-SY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ملخص الدراسات المرجعية</a:t>
            </a:r>
          </a:p>
          <a:p>
            <a:pPr algn="r" rtl="1">
              <a:buFontTx/>
              <a:buChar char="-"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التنفيذ العملي الحالي والنتائج</a:t>
            </a: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خطوات المرحلة القادمة</a:t>
            </a:r>
          </a:p>
          <a:p>
            <a:pPr algn="r" rtl="1">
              <a:buFontTx/>
              <a:buChar char="-"/>
            </a:pPr>
            <a:r>
              <a:rPr lang="ar-SY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الأبحاث </a:t>
            </a: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المنشورة</a:t>
            </a:r>
            <a:endParaRPr lang="ar-SY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قائمة المراجع</a:t>
            </a:r>
            <a:endParaRPr lang="ar-SY" sz="2800" b="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5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67544" y="6165304"/>
            <a:ext cx="792088" cy="365125"/>
          </a:xfrm>
        </p:spPr>
        <p:txBody>
          <a:bodyPr/>
          <a:lstStyle/>
          <a:p>
            <a:fld id="{C489637A-11D4-42A0-937C-45FCD8DF8B40}" type="slidenum">
              <a:rPr lang="en-US" sz="4400" smtClean="0">
                <a:solidFill>
                  <a:schemeClr val="tx1"/>
                </a:solidFill>
              </a:rPr>
              <a:t>16</a:t>
            </a:fld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78774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E0F98295-7247-4EBA-88AC-005210C18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415824"/>
            <a:ext cx="984019" cy="365125"/>
          </a:xfrm>
        </p:spPr>
        <p:txBody>
          <a:bodyPr/>
          <a:lstStyle/>
          <a:p>
            <a:pPr algn="l" defTabSz="914400"/>
            <a:fld id="{C489637A-11D4-42A0-937C-45FCD8DF8B40}" type="slidenum">
              <a:rPr lang="en-US" sz="4000" b="1" smtClean="0">
                <a:solidFill>
                  <a:schemeClr val="tx2">
                    <a:lumMod val="50000"/>
                  </a:schemeClr>
                </a:solidFill>
              </a:rPr>
              <a:pPr algn="l" defTabSz="914400"/>
              <a:t>17</a:t>
            </a:fld>
            <a:endParaRPr lang="en-US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="" xmlns:a16="http://schemas.microsoft.com/office/drawing/2014/main" id="{62582BDC-2BF3-46AB-9F70-40454FC37D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4486470"/>
              </p:ext>
            </p:extLst>
          </p:nvPr>
        </p:nvGraphicFramePr>
        <p:xfrm>
          <a:off x="118993" y="1340768"/>
          <a:ext cx="8823858" cy="3906707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72176">
                  <a:extLst>
                    <a:ext uri="{9D8B030D-6E8A-4147-A177-3AD203B41FA5}">
                      <a16:colId xmlns="" xmlns:a16="http://schemas.microsoft.com/office/drawing/2014/main" val="3104814401"/>
                    </a:ext>
                  </a:extLst>
                </a:gridCol>
                <a:gridCol w="749016">
                  <a:extLst>
                    <a:ext uri="{9D8B030D-6E8A-4147-A177-3AD203B41FA5}">
                      <a16:colId xmlns="" xmlns:a16="http://schemas.microsoft.com/office/drawing/2014/main" val="2163783313"/>
                    </a:ext>
                  </a:extLst>
                </a:gridCol>
                <a:gridCol w="661335">
                  <a:extLst>
                    <a:ext uri="{9D8B030D-6E8A-4147-A177-3AD203B41FA5}">
                      <a16:colId xmlns="" xmlns:a16="http://schemas.microsoft.com/office/drawing/2014/main" val="2662258249"/>
                    </a:ext>
                  </a:extLst>
                </a:gridCol>
                <a:gridCol w="3434342">
                  <a:extLst>
                    <a:ext uri="{9D8B030D-6E8A-4147-A177-3AD203B41FA5}">
                      <a16:colId xmlns="" xmlns:a16="http://schemas.microsoft.com/office/drawing/2014/main" val="854529843"/>
                    </a:ext>
                  </a:extLst>
                </a:gridCol>
                <a:gridCol w="2207845">
                  <a:extLst>
                    <a:ext uri="{9D8B030D-6E8A-4147-A177-3AD203B41FA5}">
                      <a16:colId xmlns="" xmlns:a16="http://schemas.microsoft.com/office/drawing/2014/main" val="2934616009"/>
                    </a:ext>
                  </a:extLst>
                </a:gridCol>
                <a:gridCol w="999144">
                  <a:extLst>
                    <a:ext uri="{9D8B030D-6E8A-4147-A177-3AD203B41FA5}">
                      <a16:colId xmlns="" xmlns:a16="http://schemas.microsoft.com/office/drawing/2014/main" val="1982469290"/>
                    </a:ext>
                  </a:extLst>
                </a:gridCol>
              </a:tblGrid>
              <a:tr h="797747">
                <a:tc>
                  <a:txBody>
                    <a:bodyPr/>
                    <a:lstStyle/>
                    <a:p>
                      <a:pPr algn="ctr" rtl="1"/>
                      <a:r>
                        <a:rPr lang="ar-SY" sz="1800" dirty="0"/>
                        <a:t>المرجع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1800" dirty="0"/>
                        <a:t>الباحث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1800" dirty="0"/>
                        <a:t>التاريخ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1800" dirty="0"/>
                        <a:t>المبدأ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1800" dirty="0"/>
                        <a:t>أهم النتائج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1800" dirty="0"/>
                        <a:t>البرمجية المستخدمة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2167634930"/>
                  </a:ext>
                </a:extLst>
              </a:tr>
              <a:tr h="1525937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1600" dirty="0"/>
                        <a:t>[1]</a:t>
                      </a:r>
                      <a:endParaRPr lang="ar-SY" sz="16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</a:t>
                      </a:r>
                      <a:r>
                        <a:rPr lang="en-US" sz="16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author Initials and Name)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et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al.</a:t>
                      </a:r>
                      <a:endParaRPr lang="ar-SY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endParaRPr lang="ar-SY" sz="16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lang="ar-EG" sz="1800" dirty="0">
                          <a:latin typeface="Simplified Arabic" pitchFamily="18" charset="-78"/>
                          <a:cs typeface="Simplified Arabic" pitchFamily="18" charset="-78"/>
                        </a:rPr>
                        <a:t>- </a:t>
                      </a:r>
                      <a:endParaRPr lang="ar-SY" sz="1800" dirty="0" smtClean="0">
                        <a:latin typeface="Simplified Arabic" pitchFamily="18" charset="-78"/>
                        <a:cs typeface="Simplified Arabic" pitchFamily="18" charset="-78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lang="ar-EG" sz="1800" dirty="0" smtClean="0">
                          <a:latin typeface="Simplified Arabic" pitchFamily="18" charset="-78"/>
                          <a:cs typeface="Simplified Arabic" pitchFamily="18" charset="-78"/>
                        </a:rPr>
                        <a:t>- </a:t>
                      </a:r>
                      <a:endParaRPr lang="ar-SY" sz="1800" dirty="0" smtClean="0">
                        <a:latin typeface="Simplified Arabic" panose="02020603050405020304" pitchFamily="18" charset="-78"/>
                        <a:cs typeface="Simplified Arabic" panose="02020603050405020304" pitchFamily="18" charset="-78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lang="ar-SY" sz="1800" dirty="0" smtClean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- </a:t>
                      </a: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lang="ar-SY" sz="1800" dirty="0" smtClean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- </a:t>
                      </a: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lang="ar-SY" sz="1800" dirty="0" smtClean="0">
                          <a:latin typeface="Simplified Arabic" pitchFamily="18" charset="-78"/>
                          <a:ea typeface="Times New Roman" panose="02020603050405020304" pitchFamily="18" charset="0"/>
                          <a:cs typeface="Simplified Arabic" pitchFamily="18" charset="-78"/>
                        </a:rPr>
                        <a:t>-</a:t>
                      </a:r>
                      <a:endParaRPr lang="ar-SY" sz="1800" dirty="0">
                        <a:effectLst/>
                        <a:latin typeface="Simplified Arabic" pitchFamily="18" charset="-78"/>
                        <a:ea typeface="Times New Roman" panose="02020603050405020304" pitchFamily="18" charset="0"/>
                        <a:cs typeface="Simplified Arabic" pitchFamily="18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indent="0" algn="r" rtl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ar-SY" sz="1800" dirty="0" smtClean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-</a:t>
                      </a:r>
                    </a:p>
                    <a:p>
                      <a:pPr marL="0" indent="0" algn="r" rtl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ar-SY" sz="1800" dirty="0" smtClean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-</a:t>
                      </a:r>
                      <a:endParaRPr lang="en-US" sz="1800" dirty="0">
                        <a:latin typeface="Simplified Arabic" panose="02020603050405020304" pitchFamily="18" charset="-78"/>
                        <a:cs typeface="Simplified Arabic" panose="02020603050405020304" pitchFamily="18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 rtl="0"/>
                      <a:endParaRPr lang="en-US" sz="1800" dirty="0" smtClean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3456315281"/>
                  </a:ext>
                </a:extLst>
              </a:tr>
              <a:tr h="1525937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1600" dirty="0"/>
                        <a:t>[2]</a:t>
                      </a:r>
                      <a:endParaRPr lang="ar-SY" sz="16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</a:t>
                      </a:r>
                      <a:r>
                        <a:rPr lang="en-US" sz="16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author Initials and Name)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et al</a:t>
                      </a:r>
                      <a:endParaRPr lang="ar-SY" sz="16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endParaRPr lang="ar-SY" sz="16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0000"/>
                        </a:lnSpc>
                      </a:pPr>
                      <a:r>
                        <a:rPr lang="ar-SY" sz="1800" dirty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- </a:t>
                      </a:r>
                      <a:endParaRPr lang="ar-SY" sz="1800" dirty="0" smtClean="0">
                        <a:latin typeface="Simplified Arabic" panose="02020603050405020304" pitchFamily="18" charset="-78"/>
                        <a:cs typeface="Simplified Arabic" panose="02020603050405020304" pitchFamily="18" charset="-78"/>
                      </a:endParaRPr>
                    </a:p>
                    <a:p>
                      <a:pPr algn="just" rtl="1">
                        <a:lnSpc>
                          <a:spcPct val="100000"/>
                        </a:lnSpc>
                      </a:pPr>
                      <a:r>
                        <a:rPr lang="ar-SY" sz="1800" dirty="0" smtClean="0">
                          <a:effectLst/>
                          <a:latin typeface="Simplified Arabic" panose="02020603050405020304" pitchFamily="18" charset="-78"/>
                          <a:ea typeface="Times New Roman" panose="02020603050405020304" pitchFamily="18" charset="0"/>
                          <a:cs typeface="Simplified Arabic" pitchFamily="18" charset="-78"/>
                        </a:rPr>
                        <a:t>-</a:t>
                      </a:r>
                      <a:endParaRPr lang="ar-EG" sz="1600" dirty="0">
                        <a:effectLst/>
                        <a:latin typeface="Simplified Arabic" pitchFamily="18" charset="-78"/>
                        <a:ea typeface="Times New Roman" panose="02020603050405020304" pitchFamily="18" charset="0"/>
                        <a:cs typeface="Simplified Arabic" pitchFamily="18" charset="-78"/>
                      </a:endParaRPr>
                    </a:p>
                    <a:p>
                      <a:pPr marL="0" indent="0" algn="r" rtl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ar-SY" dirty="0">
                          <a:effectLst/>
                          <a:latin typeface="Simplified Arabic" panose="02020603050405020304" pitchFamily="18" charset="-78"/>
                          <a:ea typeface="Times New Roman" panose="02020603050405020304" pitchFamily="18" charset="0"/>
                          <a:cs typeface="Simplified Arabic" pitchFamily="18" charset="-78"/>
                        </a:rPr>
                        <a:t>- </a:t>
                      </a:r>
                      <a:endParaRPr lang="ar-SY" dirty="0" smtClean="0">
                        <a:effectLst/>
                        <a:latin typeface="Simplified Arabic" panose="02020603050405020304" pitchFamily="18" charset="-78"/>
                        <a:ea typeface="Times New Roman" panose="02020603050405020304" pitchFamily="18" charset="0"/>
                        <a:cs typeface="Simplified Arabic" pitchFamily="18" charset="-78"/>
                      </a:endParaRPr>
                    </a:p>
                    <a:p>
                      <a:pPr marL="0" indent="0" algn="r" rtl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ar-SY" dirty="0" smtClean="0">
                          <a:effectLst/>
                          <a:latin typeface="Simplified Arabic" panose="02020603050405020304" pitchFamily="18" charset="-78"/>
                          <a:ea typeface="Times New Roman" panose="02020603050405020304" pitchFamily="18" charset="0"/>
                          <a:cs typeface="Simplified Arabic" pitchFamily="18" charset="-78"/>
                        </a:rPr>
                        <a:t>-</a:t>
                      </a:r>
                      <a:endParaRPr lang="ar-SY" sz="1800" dirty="0">
                        <a:effectLst/>
                        <a:latin typeface="Simplified Arabic" pitchFamily="18" charset="-78"/>
                        <a:ea typeface="+mn-ea"/>
                        <a:cs typeface="Simplified Arabic" pitchFamily="18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indent="0" algn="just" rtl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ar-SY" sz="1800" dirty="0" smtClean="0">
                          <a:latin typeface="Simplified Arabic" pitchFamily="18" charset="-78"/>
                          <a:cs typeface="Simplified Arabic" pitchFamily="18" charset="-78"/>
                        </a:rPr>
                        <a:t>- </a:t>
                      </a:r>
                    </a:p>
                    <a:p>
                      <a:pPr marL="0" indent="0" algn="just" rtl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ar-SY" sz="1800" dirty="0" smtClean="0">
                          <a:latin typeface="Simplified Arabic" pitchFamily="18" charset="-78"/>
                          <a:cs typeface="Simplified Arabic" pitchFamily="18" charset="-78"/>
                        </a:rPr>
                        <a:t>- </a:t>
                      </a:r>
                      <a:endParaRPr lang="ar-SY" sz="18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endParaRPr lang="ar-SY" sz="1800" dirty="0">
                        <a:latin typeface="Calibri" pitchFamily="34" charset="0"/>
                        <a:cs typeface="Simplified Arabic" pitchFamily="18" charset="-78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824960797"/>
                  </a:ext>
                </a:extLst>
              </a:tr>
            </a:tbl>
          </a:graphicData>
        </a:graphic>
      </p:graphicFrame>
      <p:sp>
        <p:nvSpPr>
          <p:cNvPr id="6" name="مستطيل 4"/>
          <p:cNvSpPr/>
          <p:nvPr/>
        </p:nvSpPr>
        <p:spPr>
          <a:xfrm>
            <a:off x="1763688" y="99619"/>
            <a:ext cx="44644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ملخص </a:t>
            </a:r>
            <a:r>
              <a:rPr lang="ar-AE" sz="2800" b="1" dirty="0" smtClean="0">
                <a:latin typeface="Simplified Arabic" pitchFamily="18" charset="-78"/>
                <a:cs typeface="Simplified Arabic" pitchFamily="18" charset="-78"/>
              </a:rPr>
              <a:t>الدراس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ات</a:t>
            </a:r>
            <a:r>
              <a:rPr lang="ar-AE" sz="28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AE" sz="2800" b="1" dirty="0">
                <a:latin typeface="Simplified Arabic" pitchFamily="18" charset="-78"/>
                <a:cs typeface="Simplified Arabic" pitchFamily="18" charset="-78"/>
              </a:rPr>
              <a:t>المرجعية</a:t>
            </a:r>
            <a:r>
              <a:rPr lang="ar-SY" sz="2800" b="1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(</a:t>
            </a:r>
            <a:r>
              <a:rPr lang="ar-SY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3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/1)</a:t>
            </a:r>
            <a:endParaRPr lang="en-US" sz="2800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596537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E0F98295-7247-4EBA-88AC-005210C18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415824"/>
            <a:ext cx="984019" cy="365125"/>
          </a:xfrm>
        </p:spPr>
        <p:txBody>
          <a:bodyPr/>
          <a:lstStyle/>
          <a:p>
            <a:pPr algn="l" defTabSz="914400"/>
            <a:fld id="{C489637A-11D4-42A0-937C-45FCD8DF8B40}" type="slidenum">
              <a:rPr lang="en-US" sz="4000" b="1" smtClean="0">
                <a:solidFill>
                  <a:schemeClr val="tx2">
                    <a:lumMod val="50000"/>
                  </a:schemeClr>
                </a:solidFill>
              </a:rPr>
              <a:pPr algn="l" defTabSz="914400"/>
              <a:t>18</a:t>
            </a:fld>
            <a:endParaRPr lang="en-US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="" xmlns:a16="http://schemas.microsoft.com/office/drawing/2014/main" id="{62582BDC-2BF3-46AB-9F70-40454FC37D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9210564"/>
              </p:ext>
            </p:extLst>
          </p:nvPr>
        </p:nvGraphicFramePr>
        <p:xfrm>
          <a:off x="118993" y="1340768"/>
          <a:ext cx="8823858" cy="3906707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72176">
                  <a:extLst>
                    <a:ext uri="{9D8B030D-6E8A-4147-A177-3AD203B41FA5}">
                      <a16:colId xmlns="" xmlns:a16="http://schemas.microsoft.com/office/drawing/2014/main" val="3104814401"/>
                    </a:ext>
                  </a:extLst>
                </a:gridCol>
                <a:gridCol w="749016">
                  <a:extLst>
                    <a:ext uri="{9D8B030D-6E8A-4147-A177-3AD203B41FA5}">
                      <a16:colId xmlns="" xmlns:a16="http://schemas.microsoft.com/office/drawing/2014/main" val="2163783313"/>
                    </a:ext>
                  </a:extLst>
                </a:gridCol>
                <a:gridCol w="661335">
                  <a:extLst>
                    <a:ext uri="{9D8B030D-6E8A-4147-A177-3AD203B41FA5}">
                      <a16:colId xmlns="" xmlns:a16="http://schemas.microsoft.com/office/drawing/2014/main" val="2662258249"/>
                    </a:ext>
                  </a:extLst>
                </a:gridCol>
                <a:gridCol w="3434342">
                  <a:extLst>
                    <a:ext uri="{9D8B030D-6E8A-4147-A177-3AD203B41FA5}">
                      <a16:colId xmlns="" xmlns:a16="http://schemas.microsoft.com/office/drawing/2014/main" val="854529843"/>
                    </a:ext>
                  </a:extLst>
                </a:gridCol>
                <a:gridCol w="2207845">
                  <a:extLst>
                    <a:ext uri="{9D8B030D-6E8A-4147-A177-3AD203B41FA5}">
                      <a16:colId xmlns="" xmlns:a16="http://schemas.microsoft.com/office/drawing/2014/main" val="2934616009"/>
                    </a:ext>
                  </a:extLst>
                </a:gridCol>
                <a:gridCol w="999144">
                  <a:extLst>
                    <a:ext uri="{9D8B030D-6E8A-4147-A177-3AD203B41FA5}">
                      <a16:colId xmlns="" xmlns:a16="http://schemas.microsoft.com/office/drawing/2014/main" val="1982469290"/>
                    </a:ext>
                  </a:extLst>
                </a:gridCol>
              </a:tblGrid>
              <a:tr h="797747">
                <a:tc>
                  <a:txBody>
                    <a:bodyPr/>
                    <a:lstStyle/>
                    <a:p>
                      <a:pPr algn="ctr" rtl="1"/>
                      <a:r>
                        <a:rPr lang="ar-SY" sz="1800" dirty="0"/>
                        <a:t>المرجع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1800" dirty="0"/>
                        <a:t>الباحث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1800" dirty="0"/>
                        <a:t>التاريخ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1800" dirty="0"/>
                        <a:t>المبدأ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1800" dirty="0"/>
                        <a:t>أهم النتائج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1800" dirty="0"/>
                        <a:t>البرمجية المستخدمة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2167634930"/>
                  </a:ext>
                </a:extLst>
              </a:tr>
              <a:tr h="1525937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1600" dirty="0" smtClean="0"/>
                        <a:t>[3]</a:t>
                      </a:r>
                      <a:endParaRPr lang="ar-SY" sz="16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</a:t>
                      </a:r>
                      <a:r>
                        <a:rPr lang="en-US" sz="16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author Initials and Name)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et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al.</a:t>
                      </a:r>
                      <a:endParaRPr lang="ar-SY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endParaRPr lang="ar-SY" sz="16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lang="ar-EG" sz="1800" dirty="0">
                          <a:latin typeface="Simplified Arabic" pitchFamily="18" charset="-78"/>
                          <a:cs typeface="Simplified Arabic" pitchFamily="18" charset="-78"/>
                        </a:rPr>
                        <a:t>- </a:t>
                      </a:r>
                      <a:endParaRPr lang="ar-SY" sz="1800" dirty="0" smtClean="0">
                        <a:latin typeface="Simplified Arabic" pitchFamily="18" charset="-78"/>
                        <a:cs typeface="Simplified Arabic" pitchFamily="18" charset="-78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lang="ar-EG" sz="1800" dirty="0" smtClean="0">
                          <a:latin typeface="Simplified Arabic" pitchFamily="18" charset="-78"/>
                          <a:cs typeface="Simplified Arabic" pitchFamily="18" charset="-78"/>
                        </a:rPr>
                        <a:t>- </a:t>
                      </a:r>
                      <a:endParaRPr lang="ar-SY" sz="1800" dirty="0" smtClean="0">
                        <a:latin typeface="Simplified Arabic" panose="02020603050405020304" pitchFamily="18" charset="-78"/>
                        <a:cs typeface="Simplified Arabic" panose="02020603050405020304" pitchFamily="18" charset="-78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lang="ar-SY" sz="1800" dirty="0" smtClean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- </a:t>
                      </a: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lang="ar-SY" sz="1800" dirty="0" smtClean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- </a:t>
                      </a: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lang="ar-SY" sz="1800" dirty="0" smtClean="0">
                          <a:latin typeface="Simplified Arabic" pitchFamily="18" charset="-78"/>
                          <a:ea typeface="Times New Roman" panose="02020603050405020304" pitchFamily="18" charset="0"/>
                          <a:cs typeface="Simplified Arabic" pitchFamily="18" charset="-78"/>
                        </a:rPr>
                        <a:t>-</a:t>
                      </a:r>
                      <a:endParaRPr lang="ar-SY" sz="1800" dirty="0">
                        <a:effectLst/>
                        <a:latin typeface="Simplified Arabic" pitchFamily="18" charset="-78"/>
                        <a:ea typeface="Times New Roman" panose="02020603050405020304" pitchFamily="18" charset="0"/>
                        <a:cs typeface="Simplified Arabic" pitchFamily="18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indent="0" algn="r" rtl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ar-SY" sz="1800" dirty="0" smtClean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-</a:t>
                      </a:r>
                    </a:p>
                    <a:p>
                      <a:pPr marL="0" indent="0" algn="r" rtl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ar-SY" sz="1800" dirty="0" smtClean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-</a:t>
                      </a:r>
                      <a:endParaRPr lang="en-US" sz="1800" dirty="0">
                        <a:latin typeface="Simplified Arabic" panose="02020603050405020304" pitchFamily="18" charset="-78"/>
                        <a:cs typeface="Simplified Arabic" panose="02020603050405020304" pitchFamily="18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 rtl="0"/>
                      <a:endParaRPr lang="en-US" sz="1800" dirty="0" smtClean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3456315281"/>
                  </a:ext>
                </a:extLst>
              </a:tr>
              <a:tr h="1525937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1600" dirty="0" smtClean="0"/>
                        <a:t>[4]</a:t>
                      </a:r>
                      <a:endParaRPr lang="ar-SY" sz="16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</a:t>
                      </a:r>
                      <a:r>
                        <a:rPr lang="en-US" sz="16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author Initials and Name)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et al</a:t>
                      </a:r>
                      <a:endParaRPr lang="ar-SY" sz="16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endParaRPr lang="ar-SY" sz="16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0000"/>
                        </a:lnSpc>
                      </a:pPr>
                      <a:r>
                        <a:rPr lang="ar-SY" sz="1800" dirty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- </a:t>
                      </a:r>
                      <a:endParaRPr lang="ar-SY" sz="1800" dirty="0" smtClean="0">
                        <a:latin typeface="Simplified Arabic" panose="02020603050405020304" pitchFamily="18" charset="-78"/>
                        <a:cs typeface="Simplified Arabic" panose="02020603050405020304" pitchFamily="18" charset="-78"/>
                      </a:endParaRPr>
                    </a:p>
                    <a:p>
                      <a:pPr algn="just" rtl="1">
                        <a:lnSpc>
                          <a:spcPct val="100000"/>
                        </a:lnSpc>
                      </a:pPr>
                      <a:r>
                        <a:rPr lang="ar-SY" sz="1800" dirty="0" smtClean="0">
                          <a:effectLst/>
                          <a:latin typeface="Simplified Arabic" panose="02020603050405020304" pitchFamily="18" charset="-78"/>
                          <a:ea typeface="Times New Roman" panose="02020603050405020304" pitchFamily="18" charset="0"/>
                          <a:cs typeface="Simplified Arabic" pitchFamily="18" charset="-78"/>
                        </a:rPr>
                        <a:t>-</a:t>
                      </a:r>
                      <a:endParaRPr lang="ar-EG" sz="1600" dirty="0">
                        <a:effectLst/>
                        <a:latin typeface="Simplified Arabic" pitchFamily="18" charset="-78"/>
                        <a:ea typeface="Times New Roman" panose="02020603050405020304" pitchFamily="18" charset="0"/>
                        <a:cs typeface="Simplified Arabic" pitchFamily="18" charset="-78"/>
                      </a:endParaRPr>
                    </a:p>
                    <a:p>
                      <a:pPr marL="0" indent="0" algn="r" rtl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ar-SY" dirty="0">
                          <a:effectLst/>
                          <a:latin typeface="Simplified Arabic" panose="02020603050405020304" pitchFamily="18" charset="-78"/>
                          <a:ea typeface="Times New Roman" panose="02020603050405020304" pitchFamily="18" charset="0"/>
                          <a:cs typeface="Simplified Arabic" pitchFamily="18" charset="-78"/>
                        </a:rPr>
                        <a:t>- </a:t>
                      </a:r>
                      <a:endParaRPr lang="ar-SY" dirty="0" smtClean="0">
                        <a:effectLst/>
                        <a:latin typeface="Simplified Arabic" panose="02020603050405020304" pitchFamily="18" charset="-78"/>
                        <a:ea typeface="Times New Roman" panose="02020603050405020304" pitchFamily="18" charset="0"/>
                        <a:cs typeface="Simplified Arabic" pitchFamily="18" charset="-78"/>
                      </a:endParaRPr>
                    </a:p>
                    <a:p>
                      <a:pPr marL="0" indent="0" algn="r" rtl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ar-SY" dirty="0" smtClean="0">
                          <a:effectLst/>
                          <a:latin typeface="Simplified Arabic" panose="02020603050405020304" pitchFamily="18" charset="-78"/>
                          <a:ea typeface="Times New Roman" panose="02020603050405020304" pitchFamily="18" charset="0"/>
                          <a:cs typeface="Simplified Arabic" pitchFamily="18" charset="-78"/>
                        </a:rPr>
                        <a:t>-</a:t>
                      </a:r>
                      <a:endParaRPr lang="ar-SY" sz="1800" dirty="0">
                        <a:effectLst/>
                        <a:latin typeface="Simplified Arabic" pitchFamily="18" charset="-78"/>
                        <a:ea typeface="+mn-ea"/>
                        <a:cs typeface="Simplified Arabic" pitchFamily="18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indent="0" algn="just" rtl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ar-SY" sz="1800" dirty="0" smtClean="0">
                          <a:latin typeface="Simplified Arabic" pitchFamily="18" charset="-78"/>
                          <a:cs typeface="Simplified Arabic" pitchFamily="18" charset="-78"/>
                        </a:rPr>
                        <a:t>- </a:t>
                      </a:r>
                    </a:p>
                    <a:p>
                      <a:pPr marL="0" indent="0" algn="just" rtl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ar-SY" sz="1800" dirty="0" smtClean="0">
                          <a:latin typeface="Simplified Arabic" pitchFamily="18" charset="-78"/>
                          <a:cs typeface="Simplified Arabic" pitchFamily="18" charset="-78"/>
                        </a:rPr>
                        <a:t>- </a:t>
                      </a:r>
                      <a:endParaRPr lang="ar-SY" sz="18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endParaRPr lang="ar-SY" sz="1800" dirty="0">
                        <a:latin typeface="Calibri" pitchFamily="34" charset="0"/>
                        <a:cs typeface="Simplified Arabic" pitchFamily="18" charset="-78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824960797"/>
                  </a:ext>
                </a:extLst>
              </a:tr>
            </a:tbl>
          </a:graphicData>
        </a:graphic>
      </p:graphicFrame>
      <p:sp>
        <p:nvSpPr>
          <p:cNvPr id="6" name="مستطيل 4"/>
          <p:cNvSpPr/>
          <p:nvPr/>
        </p:nvSpPr>
        <p:spPr>
          <a:xfrm>
            <a:off x="1763688" y="99619"/>
            <a:ext cx="44644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ملخص </a:t>
            </a:r>
            <a:r>
              <a:rPr lang="ar-AE" sz="2800" b="1" dirty="0" smtClean="0">
                <a:latin typeface="Simplified Arabic" pitchFamily="18" charset="-78"/>
                <a:cs typeface="Simplified Arabic" pitchFamily="18" charset="-78"/>
              </a:rPr>
              <a:t>الدراس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ات</a:t>
            </a:r>
            <a:r>
              <a:rPr lang="ar-AE" sz="28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AE" sz="2800" b="1" dirty="0">
                <a:latin typeface="Simplified Arabic" pitchFamily="18" charset="-78"/>
                <a:cs typeface="Simplified Arabic" pitchFamily="18" charset="-78"/>
              </a:rPr>
              <a:t>المرجعية</a:t>
            </a:r>
            <a:r>
              <a:rPr lang="ar-SY" sz="2800" b="1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(</a:t>
            </a:r>
            <a:r>
              <a:rPr lang="ar-SY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3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/2)</a:t>
            </a:r>
            <a:endParaRPr lang="en-US" sz="2800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273325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E0F98295-7247-4EBA-88AC-005210C18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415824"/>
            <a:ext cx="984019" cy="365125"/>
          </a:xfrm>
        </p:spPr>
        <p:txBody>
          <a:bodyPr/>
          <a:lstStyle/>
          <a:p>
            <a:pPr algn="l" defTabSz="914400"/>
            <a:fld id="{C489637A-11D4-42A0-937C-45FCD8DF8B40}" type="slidenum">
              <a:rPr lang="en-US" sz="4000" b="1" smtClean="0">
                <a:solidFill>
                  <a:schemeClr val="tx2">
                    <a:lumMod val="50000"/>
                  </a:schemeClr>
                </a:solidFill>
              </a:rPr>
              <a:pPr algn="l" defTabSz="914400"/>
              <a:t>19</a:t>
            </a:fld>
            <a:endParaRPr lang="en-US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="" xmlns:a16="http://schemas.microsoft.com/office/drawing/2014/main" id="{62582BDC-2BF3-46AB-9F70-40454FC37D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212279"/>
              </p:ext>
            </p:extLst>
          </p:nvPr>
        </p:nvGraphicFramePr>
        <p:xfrm>
          <a:off x="118993" y="1340768"/>
          <a:ext cx="8823858" cy="3906707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72176">
                  <a:extLst>
                    <a:ext uri="{9D8B030D-6E8A-4147-A177-3AD203B41FA5}">
                      <a16:colId xmlns="" xmlns:a16="http://schemas.microsoft.com/office/drawing/2014/main" val="3104814401"/>
                    </a:ext>
                  </a:extLst>
                </a:gridCol>
                <a:gridCol w="749016">
                  <a:extLst>
                    <a:ext uri="{9D8B030D-6E8A-4147-A177-3AD203B41FA5}">
                      <a16:colId xmlns="" xmlns:a16="http://schemas.microsoft.com/office/drawing/2014/main" val="2163783313"/>
                    </a:ext>
                  </a:extLst>
                </a:gridCol>
                <a:gridCol w="661335">
                  <a:extLst>
                    <a:ext uri="{9D8B030D-6E8A-4147-A177-3AD203B41FA5}">
                      <a16:colId xmlns="" xmlns:a16="http://schemas.microsoft.com/office/drawing/2014/main" val="2662258249"/>
                    </a:ext>
                  </a:extLst>
                </a:gridCol>
                <a:gridCol w="3434342">
                  <a:extLst>
                    <a:ext uri="{9D8B030D-6E8A-4147-A177-3AD203B41FA5}">
                      <a16:colId xmlns="" xmlns:a16="http://schemas.microsoft.com/office/drawing/2014/main" val="854529843"/>
                    </a:ext>
                  </a:extLst>
                </a:gridCol>
                <a:gridCol w="2207845">
                  <a:extLst>
                    <a:ext uri="{9D8B030D-6E8A-4147-A177-3AD203B41FA5}">
                      <a16:colId xmlns="" xmlns:a16="http://schemas.microsoft.com/office/drawing/2014/main" val="2934616009"/>
                    </a:ext>
                  </a:extLst>
                </a:gridCol>
                <a:gridCol w="999144">
                  <a:extLst>
                    <a:ext uri="{9D8B030D-6E8A-4147-A177-3AD203B41FA5}">
                      <a16:colId xmlns="" xmlns:a16="http://schemas.microsoft.com/office/drawing/2014/main" val="1982469290"/>
                    </a:ext>
                  </a:extLst>
                </a:gridCol>
              </a:tblGrid>
              <a:tr h="797747">
                <a:tc>
                  <a:txBody>
                    <a:bodyPr/>
                    <a:lstStyle/>
                    <a:p>
                      <a:pPr algn="ctr" rtl="1"/>
                      <a:r>
                        <a:rPr lang="ar-SY" sz="1800" dirty="0"/>
                        <a:t>المرجع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1800" dirty="0"/>
                        <a:t>الباحث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1800" dirty="0"/>
                        <a:t>التاريخ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1800" dirty="0"/>
                        <a:t>المبدأ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1800" dirty="0"/>
                        <a:t>أهم النتائج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1800" dirty="0"/>
                        <a:t>البرمجية المستخدمة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2167634930"/>
                  </a:ext>
                </a:extLst>
              </a:tr>
              <a:tr h="1525937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1600" dirty="0" smtClean="0"/>
                        <a:t>[5]</a:t>
                      </a:r>
                      <a:endParaRPr lang="ar-SY" sz="16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</a:t>
                      </a:r>
                      <a:r>
                        <a:rPr lang="en-US" sz="16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author Initials and Name)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et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al.</a:t>
                      </a:r>
                      <a:endParaRPr lang="ar-SY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endParaRPr lang="ar-SY" sz="16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lang="ar-EG" sz="1800" dirty="0">
                          <a:latin typeface="Simplified Arabic" pitchFamily="18" charset="-78"/>
                          <a:cs typeface="Simplified Arabic" pitchFamily="18" charset="-78"/>
                        </a:rPr>
                        <a:t>- </a:t>
                      </a:r>
                      <a:endParaRPr lang="ar-SY" sz="1800" dirty="0" smtClean="0">
                        <a:latin typeface="Simplified Arabic" pitchFamily="18" charset="-78"/>
                        <a:cs typeface="Simplified Arabic" pitchFamily="18" charset="-78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lang="ar-EG" sz="1800" dirty="0" smtClean="0">
                          <a:latin typeface="Simplified Arabic" pitchFamily="18" charset="-78"/>
                          <a:cs typeface="Simplified Arabic" pitchFamily="18" charset="-78"/>
                        </a:rPr>
                        <a:t>- </a:t>
                      </a:r>
                      <a:endParaRPr lang="ar-SY" sz="1800" dirty="0" smtClean="0">
                        <a:latin typeface="Simplified Arabic" panose="02020603050405020304" pitchFamily="18" charset="-78"/>
                        <a:cs typeface="Simplified Arabic" panose="02020603050405020304" pitchFamily="18" charset="-78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lang="ar-SY" sz="1800" dirty="0" smtClean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- </a:t>
                      </a: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lang="ar-SY" sz="1800" dirty="0" smtClean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- </a:t>
                      </a: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lang="ar-SY" sz="1800" dirty="0" smtClean="0">
                          <a:latin typeface="Simplified Arabic" pitchFamily="18" charset="-78"/>
                          <a:ea typeface="Times New Roman" panose="02020603050405020304" pitchFamily="18" charset="0"/>
                          <a:cs typeface="Simplified Arabic" pitchFamily="18" charset="-78"/>
                        </a:rPr>
                        <a:t>-</a:t>
                      </a:r>
                      <a:endParaRPr lang="ar-SY" sz="1800" dirty="0">
                        <a:effectLst/>
                        <a:latin typeface="Simplified Arabic" pitchFamily="18" charset="-78"/>
                        <a:ea typeface="Times New Roman" panose="02020603050405020304" pitchFamily="18" charset="0"/>
                        <a:cs typeface="Simplified Arabic" pitchFamily="18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indent="0" algn="r" rtl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ar-SY" sz="1800" dirty="0" smtClean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-</a:t>
                      </a:r>
                    </a:p>
                    <a:p>
                      <a:pPr marL="0" indent="0" algn="r" rtl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ar-SY" sz="1800" dirty="0" smtClean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-</a:t>
                      </a:r>
                      <a:endParaRPr lang="en-US" sz="1800" dirty="0">
                        <a:latin typeface="Simplified Arabic" panose="02020603050405020304" pitchFamily="18" charset="-78"/>
                        <a:cs typeface="Simplified Arabic" panose="02020603050405020304" pitchFamily="18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 rtl="0"/>
                      <a:endParaRPr lang="en-US" sz="1800" dirty="0" smtClean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3456315281"/>
                  </a:ext>
                </a:extLst>
              </a:tr>
              <a:tr h="1525937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1600" dirty="0" smtClean="0"/>
                        <a:t>[6]</a:t>
                      </a:r>
                      <a:endParaRPr lang="ar-SY" sz="16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</a:t>
                      </a:r>
                      <a:r>
                        <a:rPr lang="en-US" sz="16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author Initials and Name)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et al</a:t>
                      </a:r>
                      <a:endParaRPr lang="ar-SY" sz="16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endParaRPr lang="ar-SY" sz="16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0000"/>
                        </a:lnSpc>
                      </a:pPr>
                      <a:r>
                        <a:rPr lang="ar-SY" sz="1800" dirty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- </a:t>
                      </a:r>
                      <a:endParaRPr lang="ar-SY" sz="1800" dirty="0" smtClean="0">
                        <a:latin typeface="Simplified Arabic" panose="02020603050405020304" pitchFamily="18" charset="-78"/>
                        <a:cs typeface="Simplified Arabic" panose="02020603050405020304" pitchFamily="18" charset="-78"/>
                      </a:endParaRPr>
                    </a:p>
                    <a:p>
                      <a:pPr algn="just" rtl="1">
                        <a:lnSpc>
                          <a:spcPct val="100000"/>
                        </a:lnSpc>
                      </a:pPr>
                      <a:r>
                        <a:rPr lang="ar-SY" sz="1800" dirty="0" smtClean="0">
                          <a:effectLst/>
                          <a:latin typeface="Simplified Arabic" panose="02020603050405020304" pitchFamily="18" charset="-78"/>
                          <a:ea typeface="Times New Roman" panose="02020603050405020304" pitchFamily="18" charset="0"/>
                          <a:cs typeface="Simplified Arabic" pitchFamily="18" charset="-78"/>
                        </a:rPr>
                        <a:t>-</a:t>
                      </a:r>
                      <a:endParaRPr lang="ar-EG" sz="1600" dirty="0">
                        <a:effectLst/>
                        <a:latin typeface="Simplified Arabic" pitchFamily="18" charset="-78"/>
                        <a:ea typeface="Times New Roman" panose="02020603050405020304" pitchFamily="18" charset="0"/>
                        <a:cs typeface="Simplified Arabic" pitchFamily="18" charset="-78"/>
                      </a:endParaRPr>
                    </a:p>
                    <a:p>
                      <a:pPr marL="0" indent="0" algn="r" rtl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ar-SY" dirty="0">
                          <a:effectLst/>
                          <a:latin typeface="Simplified Arabic" panose="02020603050405020304" pitchFamily="18" charset="-78"/>
                          <a:ea typeface="Times New Roman" panose="02020603050405020304" pitchFamily="18" charset="0"/>
                          <a:cs typeface="Simplified Arabic" pitchFamily="18" charset="-78"/>
                        </a:rPr>
                        <a:t>- </a:t>
                      </a:r>
                      <a:endParaRPr lang="ar-SY" dirty="0" smtClean="0">
                        <a:effectLst/>
                        <a:latin typeface="Simplified Arabic" panose="02020603050405020304" pitchFamily="18" charset="-78"/>
                        <a:ea typeface="Times New Roman" panose="02020603050405020304" pitchFamily="18" charset="0"/>
                        <a:cs typeface="Simplified Arabic" pitchFamily="18" charset="-78"/>
                      </a:endParaRPr>
                    </a:p>
                    <a:p>
                      <a:pPr marL="0" indent="0" algn="r" rtl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ar-SY" dirty="0" smtClean="0">
                          <a:effectLst/>
                          <a:latin typeface="Simplified Arabic" panose="02020603050405020304" pitchFamily="18" charset="-78"/>
                          <a:ea typeface="Times New Roman" panose="02020603050405020304" pitchFamily="18" charset="0"/>
                          <a:cs typeface="Simplified Arabic" pitchFamily="18" charset="-78"/>
                        </a:rPr>
                        <a:t>-</a:t>
                      </a:r>
                      <a:endParaRPr lang="ar-SY" sz="1800" dirty="0">
                        <a:effectLst/>
                        <a:latin typeface="Simplified Arabic" pitchFamily="18" charset="-78"/>
                        <a:ea typeface="+mn-ea"/>
                        <a:cs typeface="Simplified Arabic" pitchFamily="18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indent="0" algn="just" rtl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ar-SY" sz="1800" dirty="0" smtClean="0">
                          <a:latin typeface="Simplified Arabic" pitchFamily="18" charset="-78"/>
                          <a:cs typeface="Simplified Arabic" pitchFamily="18" charset="-78"/>
                        </a:rPr>
                        <a:t>- </a:t>
                      </a:r>
                    </a:p>
                    <a:p>
                      <a:pPr marL="0" indent="0" algn="just" rtl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ar-SY" sz="1800" dirty="0" smtClean="0">
                          <a:latin typeface="Simplified Arabic" pitchFamily="18" charset="-78"/>
                          <a:cs typeface="Simplified Arabic" pitchFamily="18" charset="-78"/>
                        </a:rPr>
                        <a:t>- </a:t>
                      </a:r>
                      <a:endParaRPr lang="ar-SY" sz="18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endParaRPr lang="ar-SY" sz="1800" dirty="0">
                        <a:latin typeface="Calibri" pitchFamily="34" charset="0"/>
                        <a:cs typeface="Simplified Arabic" pitchFamily="18" charset="-78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824960797"/>
                  </a:ext>
                </a:extLst>
              </a:tr>
            </a:tbl>
          </a:graphicData>
        </a:graphic>
      </p:graphicFrame>
      <p:sp>
        <p:nvSpPr>
          <p:cNvPr id="6" name="مستطيل 4"/>
          <p:cNvSpPr/>
          <p:nvPr/>
        </p:nvSpPr>
        <p:spPr>
          <a:xfrm>
            <a:off x="1763688" y="99619"/>
            <a:ext cx="44644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ملخص </a:t>
            </a:r>
            <a:r>
              <a:rPr lang="ar-AE" sz="2800" b="1" dirty="0" smtClean="0">
                <a:latin typeface="Simplified Arabic" pitchFamily="18" charset="-78"/>
                <a:cs typeface="Simplified Arabic" pitchFamily="18" charset="-78"/>
              </a:rPr>
              <a:t>الدراس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ات</a:t>
            </a:r>
            <a:r>
              <a:rPr lang="ar-AE" sz="28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AE" sz="2800" b="1" dirty="0">
                <a:latin typeface="Simplified Arabic" pitchFamily="18" charset="-78"/>
                <a:cs typeface="Simplified Arabic" pitchFamily="18" charset="-78"/>
              </a:rPr>
              <a:t>المرجعية</a:t>
            </a:r>
            <a:r>
              <a:rPr lang="ar-SY" sz="2800" b="1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(</a:t>
            </a:r>
            <a:r>
              <a:rPr lang="ar-SY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3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/</a:t>
            </a:r>
            <a:r>
              <a:rPr lang="ar-SY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3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)</a:t>
            </a:r>
            <a:endParaRPr lang="en-US" sz="2800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87227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7824" y="332656"/>
            <a:ext cx="2976339" cy="883743"/>
          </a:xfrm>
        </p:spPr>
        <p:txBody>
          <a:bodyPr>
            <a:normAutofit/>
          </a:bodyPr>
          <a:lstStyle/>
          <a:p>
            <a:pPr algn="r" rtl="1">
              <a:spcBef>
                <a:spcPct val="20000"/>
              </a:spcBef>
              <a:spcAft>
                <a:spcPts val="600"/>
              </a:spcAft>
            </a:pPr>
            <a:r>
              <a:rPr lang="ar-SY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ea typeface="+mn-ea"/>
                <a:cs typeface="Simplified Arabic" pitchFamily="18" charset="-78"/>
              </a:rPr>
              <a:t>مخطط العرض</a:t>
            </a: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ea typeface="+mn-ea"/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268760"/>
            <a:ext cx="7506241" cy="4680520"/>
          </a:xfrm>
        </p:spPr>
        <p:txBody>
          <a:bodyPr>
            <a:noAutofit/>
          </a:bodyPr>
          <a:lstStyle/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هدف البحث</a:t>
            </a:r>
            <a:endParaRPr lang="ar-SY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</a:t>
            </a: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مشكلة </a:t>
            </a: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البحث وأهميته</a:t>
            </a:r>
            <a:endParaRPr lang="ar-SY" sz="2800" b="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مخطط </a:t>
            </a: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البحث </a:t>
            </a: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المعتمد</a:t>
            </a:r>
            <a:endParaRPr lang="ar-SY" sz="280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الأساسيات النظرية</a:t>
            </a:r>
            <a:endParaRPr lang="ar-SY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ملخص الدراسات المرجعية</a:t>
            </a:r>
          </a:p>
          <a:p>
            <a:pPr algn="r" rtl="1">
              <a:buFontTx/>
              <a:buChar char="-"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التنفيذ العملي الحالي والنتائج</a:t>
            </a: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خطوات المرحلة القادمة</a:t>
            </a:r>
            <a:endParaRPr lang="ar-SY" sz="280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الأبحاث المنشورة</a:t>
            </a:r>
          </a:p>
          <a:p>
            <a:pPr marL="0" indent="0" algn="r" rtl="1">
              <a:buNone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قائمة المراجع</a:t>
            </a:r>
            <a:endParaRPr lang="ar-SY" sz="2800" b="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67544" y="6165304"/>
            <a:ext cx="595641" cy="365125"/>
          </a:xfrm>
        </p:spPr>
        <p:txBody>
          <a:bodyPr/>
          <a:lstStyle/>
          <a:p>
            <a:fld id="{C489637A-11D4-42A0-937C-45FCD8DF8B40}" type="slidenum">
              <a:rPr lang="en-US" sz="4400" smtClean="0">
                <a:solidFill>
                  <a:schemeClr val="tx1"/>
                </a:solidFill>
              </a:rPr>
              <a:t>2</a:t>
            </a:fld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988932"/>
      </p:ext>
    </p:extLst>
  </p:cSld>
  <p:clrMapOvr>
    <a:masterClrMapping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7824" y="332656"/>
            <a:ext cx="2976339" cy="883743"/>
          </a:xfrm>
        </p:spPr>
        <p:txBody>
          <a:bodyPr>
            <a:normAutofit/>
          </a:bodyPr>
          <a:lstStyle/>
          <a:p>
            <a:pPr algn="r" rtl="1">
              <a:spcBef>
                <a:spcPct val="20000"/>
              </a:spcBef>
              <a:spcAft>
                <a:spcPts val="600"/>
              </a:spcAft>
            </a:pPr>
            <a:r>
              <a:rPr lang="ar-SY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ea typeface="+mn-ea"/>
                <a:cs typeface="Simplified Arabic" pitchFamily="18" charset="-78"/>
              </a:rPr>
              <a:t>مخطط العرض</a:t>
            </a: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ea typeface="+mn-ea"/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268760"/>
            <a:ext cx="7506241" cy="4680520"/>
          </a:xfrm>
        </p:spPr>
        <p:txBody>
          <a:bodyPr>
            <a:noAutofit/>
          </a:bodyPr>
          <a:lstStyle/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هدف البحث</a:t>
            </a:r>
            <a:endParaRPr lang="ar-SY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</a:t>
            </a: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مشكلة </a:t>
            </a: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البحث وأهميته</a:t>
            </a:r>
            <a:endParaRPr lang="ar-SY" sz="2800" b="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مخطط </a:t>
            </a: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البحث </a:t>
            </a: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المعتمد</a:t>
            </a: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الأساسيات النظرية</a:t>
            </a:r>
            <a:endParaRPr lang="ar-SY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ملخص الدراسات المرجعية</a:t>
            </a:r>
          </a:p>
          <a:p>
            <a:pPr algn="r" rtl="1">
              <a:buFontTx/>
              <a:buChar char="-"/>
            </a:pPr>
            <a:r>
              <a:rPr lang="ar-SY" sz="2800" b="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التنفيذ العملي الحالي والنتائج</a:t>
            </a: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خطوات المرحلة القادمة</a:t>
            </a:r>
          </a:p>
          <a:p>
            <a:pPr algn="r" rtl="1">
              <a:buFontTx/>
              <a:buChar char="-"/>
            </a:pPr>
            <a:r>
              <a:rPr lang="ar-SY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الأبحاث </a:t>
            </a: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المنشورة</a:t>
            </a:r>
            <a:endParaRPr lang="ar-SY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قائمة المراجع</a:t>
            </a:r>
            <a:endParaRPr lang="ar-SY" sz="2800" b="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5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467544" y="6309320"/>
            <a:ext cx="955681" cy="365125"/>
          </a:xfrm>
        </p:spPr>
        <p:txBody>
          <a:bodyPr/>
          <a:lstStyle/>
          <a:p>
            <a:fld id="{C489637A-11D4-42A0-937C-45FCD8DF8B40}" type="slidenum">
              <a:rPr lang="en-US" sz="4400" smtClean="0"/>
              <a:t>20</a:t>
            </a:fld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72254501"/>
      </p:ext>
    </p:extLst>
  </p:cSld>
  <p:clrMapOvr>
    <a:masterClrMapping/>
  </p:clrMapOvr>
  <p:transition spd="slow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E8DAC621-B411-5689-F8BD-A1339C087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95535" y="6237312"/>
            <a:ext cx="840442" cy="365125"/>
          </a:xfrm>
        </p:spPr>
        <p:txBody>
          <a:bodyPr/>
          <a:lstStyle/>
          <a:p>
            <a:pPr defTabSz="914400"/>
            <a:fld id="{C489637A-11D4-42A0-937C-45FCD8DF8B40}" type="slidenum">
              <a:rPr lang="en-US" sz="4000" b="1" smtClean="0">
                <a:solidFill>
                  <a:schemeClr val="tx1"/>
                </a:solidFill>
              </a:rPr>
              <a:pPr defTabSz="914400"/>
              <a:t>21</a:t>
            </a:fld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07C7C5D6-0AE0-D356-74AF-4730D642C6BC}"/>
              </a:ext>
            </a:extLst>
          </p:cNvPr>
          <p:cNvSpPr txBox="1"/>
          <p:nvPr/>
        </p:nvSpPr>
        <p:spPr>
          <a:xfrm>
            <a:off x="5940152" y="692696"/>
            <a:ext cx="301334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400" b="1" dirty="0">
                <a:latin typeface="Simplified Arabic" pitchFamily="18" charset="-78"/>
                <a:cs typeface="Simplified Arabic" pitchFamily="18" charset="-78"/>
              </a:rPr>
              <a:t>أدوات </a:t>
            </a:r>
            <a:r>
              <a:rPr lang="ar-SY" sz="2400" b="1" dirty="0" smtClean="0">
                <a:latin typeface="Simplified Arabic" pitchFamily="18" charset="-78"/>
                <a:cs typeface="Simplified Arabic" pitchFamily="18" charset="-78"/>
              </a:rPr>
              <a:t>التنفيذ العملي البرمجي</a:t>
            </a:r>
            <a:endParaRPr lang="ar-SY" sz="24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1" name="مستطيل 10">
            <a:extLst>
              <a:ext uri="{FF2B5EF4-FFF2-40B4-BE49-F238E27FC236}">
                <a16:creationId xmlns="" xmlns:a16="http://schemas.microsoft.com/office/drawing/2014/main" id="{64D7ABD1-6CE8-347E-DC51-94CC2E3CAC16}"/>
              </a:ext>
            </a:extLst>
          </p:cNvPr>
          <p:cNvSpPr/>
          <p:nvPr/>
        </p:nvSpPr>
        <p:spPr>
          <a:xfrm>
            <a:off x="2699792" y="119356"/>
            <a:ext cx="4608512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800" b="1" dirty="0">
                <a:latin typeface="Simplified Arabic" pitchFamily="18" charset="-78"/>
                <a:cs typeface="Simplified Arabic" pitchFamily="18" charset="-78"/>
              </a:rPr>
              <a:t>التنفيذ العملي الحالي 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والنتائج (</a:t>
            </a:r>
            <a:r>
              <a:rPr lang="ar-SY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20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/1)</a:t>
            </a:r>
            <a:endParaRPr lang="ar-SY" sz="28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519" y="2067042"/>
            <a:ext cx="880372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000" dirty="0" smtClean="0">
                <a:latin typeface="Simplified Arabic" pitchFamily="18" charset="-78"/>
                <a:cs typeface="Simplified Arabic" pitchFamily="18" charset="-78"/>
              </a:rPr>
              <a:t>- البرمجية  (الاسم بالعربية وبالإنكليزية)  الإصدار (بالإنكليزية)</a:t>
            </a:r>
          </a:p>
          <a:p>
            <a:pPr algn="r" rtl="1">
              <a:lnSpc>
                <a:spcPct val="150000"/>
              </a:lnSpc>
            </a:pPr>
            <a:r>
              <a:rPr lang="ar-SY" sz="2000" dirty="0" smtClean="0">
                <a:latin typeface="Simplified Arabic" pitchFamily="18" charset="-78"/>
                <a:cs typeface="Simplified Arabic" pitchFamily="18" charset="-78"/>
              </a:rPr>
              <a:t>- البرمجية</a:t>
            </a:r>
            <a:endParaRPr lang="ar-SY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07C7C5D6-0AE0-D356-74AF-4730D642C6BC}"/>
              </a:ext>
            </a:extLst>
          </p:cNvPr>
          <p:cNvSpPr txBox="1"/>
          <p:nvPr/>
        </p:nvSpPr>
        <p:spPr>
          <a:xfrm>
            <a:off x="7692591" y="1420711"/>
            <a:ext cx="13626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400" b="1" dirty="0" smtClean="0">
                <a:latin typeface="Simplified Arabic" pitchFamily="18" charset="-78"/>
                <a:cs typeface="Simplified Arabic" pitchFamily="18" charset="-78"/>
              </a:rPr>
              <a:t>البرمجيات</a:t>
            </a:r>
            <a:endParaRPr lang="ar-SY" sz="24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95535" y="4149080"/>
            <a:ext cx="865971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rtl="1">
              <a:lnSpc>
                <a:spcPct val="150000"/>
              </a:lnSpc>
              <a:buFontTx/>
              <a:buChar char="-"/>
            </a:pPr>
            <a:r>
              <a:rPr lang="ar-SY" sz="2000" dirty="0" smtClean="0">
                <a:latin typeface="Simplified Arabic" pitchFamily="18" charset="-78"/>
                <a:cs typeface="Simplified Arabic" pitchFamily="18" charset="-78"/>
              </a:rPr>
              <a:t>الحاسوب الشخصي: </a:t>
            </a:r>
          </a:p>
          <a:p>
            <a:pPr marL="342900" indent="-342900" algn="r" rtl="1">
              <a:lnSpc>
                <a:spcPct val="150000"/>
              </a:lnSpc>
              <a:buFontTx/>
              <a:buChar char="-"/>
            </a:pPr>
            <a:r>
              <a:rPr lang="ar-SY" sz="2000" dirty="0" smtClean="0">
                <a:latin typeface="Simplified Arabic" pitchFamily="18" charset="-78"/>
                <a:cs typeface="Simplified Arabic" pitchFamily="18" charset="-78"/>
              </a:rPr>
              <a:t>المعالج</a:t>
            </a:r>
            <a:r>
              <a:rPr lang="ar-SY" sz="2000" dirty="0">
                <a:latin typeface="Simplified Arabic" pitchFamily="18" charset="-78"/>
                <a:cs typeface="Simplified Arabic" pitchFamily="18" charset="-78"/>
              </a:rPr>
              <a:t>: </a:t>
            </a:r>
            <a:endParaRPr lang="ar-SY" sz="2000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indent="-342900" algn="r" rtl="1">
              <a:lnSpc>
                <a:spcPct val="150000"/>
              </a:lnSpc>
              <a:buFontTx/>
              <a:buChar char="-"/>
            </a:pPr>
            <a:r>
              <a:rPr lang="ar-SY" sz="2000" dirty="0" smtClean="0">
                <a:latin typeface="Simplified Arabic" pitchFamily="18" charset="-78"/>
                <a:cs typeface="Simplified Arabic" pitchFamily="18" charset="-78"/>
              </a:rPr>
              <a:t>ذاكرة النفاذ العشوائي </a:t>
            </a:r>
            <a:r>
              <a:rPr lang="en-US" sz="2000" dirty="0">
                <a:latin typeface="Simplified Arabic" pitchFamily="18" charset="-78"/>
                <a:cs typeface="Simplified Arabic" pitchFamily="18" charset="-78"/>
              </a:rPr>
              <a:t>RAM</a:t>
            </a:r>
            <a:r>
              <a:rPr lang="ar-SY" sz="2000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Y" sz="2000" dirty="0" smtClean="0">
                <a:latin typeface="Simplified Arabic" pitchFamily="18" charset="-78"/>
                <a:cs typeface="Simplified Arabic" pitchFamily="18" charset="-78"/>
              </a:rPr>
              <a:t>المثبتة</a:t>
            </a:r>
            <a:r>
              <a:rPr lang="ar-SY" sz="2000" b="1" dirty="0" smtClean="0">
                <a:latin typeface="Simplified Arabic" pitchFamily="18" charset="-78"/>
                <a:cs typeface="Simplified Arabic" pitchFamily="18" charset="-78"/>
              </a:rPr>
              <a:t>:</a:t>
            </a:r>
            <a:endParaRPr lang="ar-SY" sz="20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07C7C5D6-0AE0-D356-74AF-4730D642C6BC}"/>
              </a:ext>
            </a:extLst>
          </p:cNvPr>
          <p:cNvSpPr txBox="1"/>
          <p:nvPr/>
        </p:nvSpPr>
        <p:spPr>
          <a:xfrm>
            <a:off x="7692590" y="3441050"/>
            <a:ext cx="1362658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400" b="1" dirty="0" smtClean="0">
                <a:latin typeface="Simplified Arabic" pitchFamily="18" charset="-78"/>
                <a:cs typeface="Simplified Arabic" pitchFamily="18" charset="-78"/>
              </a:rPr>
              <a:t>العتاديات</a:t>
            </a:r>
            <a:endParaRPr lang="ar-SY" sz="2400" b="1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1898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E8DAC621-B411-5689-F8BD-A1339C087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95536" y="6237312"/>
            <a:ext cx="984458" cy="365125"/>
          </a:xfrm>
        </p:spPr>
        <p:txBody>
          <a:bodyPr/>
          <a:lstStyle/>
          <a:p>
            <a:pPr defTabSz="914400"/>
            <a:fld id="{C489637A-11D4-42A0-937C-45FCD8DF8B40}" type="slidenum">
              <a:rPr lang="en-US" sz="4000" b="1" smtClean="0">
                <a:solidFill>
                  <a:schemeClr val="tx1"/>
                </a:solidFill>
              </a:rPr>
              <a:pPr defTabSz="914400"/>
              <a:t>22</a:t>
            </a:fld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07C7C5D6-0AE0-D356-74AF-4730D642C6BC}"/>
              </a:ext>
            </a:extLst>
          </p:cNvPr>
          <p:cNvSpPr txBox="1"/>
          <p:nvPr/>
        </p:nvSpPr>
        <p:spPr>
          <a:xfrm>
            <a:off x="4211960" y="811055"/>
            <a:ext cx="474153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400" b="1" dirty="0" smtClean="0">
                <a:latin typeface="Simplified Arabic" pitchFamily="18" charset="-78"/>
                <a:cs typeface="Simplified Arabic" pitchFamily="18" charset="-78"/>
              </a:rPr>
              <a:t>تجهيزات التنفيذ العملي والقياس (إن وجدت)</a:t>
            </a:r>
            <a:endParaRPr lang="ar-SY" sz="24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0" name="مستطيل 10">
            <a:extLst>
              <a:ext uri="{FF2B5EF4-FFF2-40B4-BE49-F238E27FC236}">
                <a16:creationId xmlns="" xmlns:a16="http://schemas.microsoft.com/office/drawing/2014/main" id="{64D7ABD1-6CE8-347E-DC51-94CC2E3CAC16}"/>
              </a:ext>
            </a:extLst>
          </p:cNvPr>
          <p:cNvSpPr/>
          <p:nvPr/>
        </p:nvSpPr>
        <p:spPr>
          <a:xfrm>
            <a:off x="2699792" y="119356"/>
            <a:ext cx="4608512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800" b="1" dirty="0">
                <a:latin typeface="Simplified Arabic" pitchFamily="18" charset="-78"/>
                <a:cs typeface="Simplified Arabic" pitchFamily="18" charset="-78"/>
              </a:rPr>
              <a:t>التنفيذ العملي الحالي 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والنتائج (</a:t>
            </a:r>
            <a:r>
              <a:rPr lang="ar-SY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20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/2)</a:t>
            </a:r>
            <a:endParaRPr lang="ar-SY" sz="2800" b="1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572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E8DAC621-B411-5689-F8BD-A1339C087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11560" y="6309320"/>
            <a:ext cx="768434" cy="365125"/>
          </a:xfrm>
        </p:spPr>
        <p:txBody>
          <a:bodyPr/>
          <a:lstStyle/>
          <a:p>
            <a:pPr defTabSz="914400"/>
            <a:fld id="{C489637A-11D4-42A0-937C-45FCD8DF8B40}" type="slidenum">
              <a:rPr lang="en-US" sz="4000" b="1" smtClean="0">
                <a:solidFill>
                  <a:schemeClr val="tx1"/>
                </a:solidFill>
              </a:rPr>
              <a:pPr defTabSz="914400"/>
              <a:t>23</a:t>
            </a:fld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12" name="مستطيل 10">
            <a:extLst>
              <a:ext uri="{FF2B5EF4-FFF2-40B4-BE49-F238E27FC236}">
                <a16:creationId xmlns="" xmlns:a16="http://schemas.microsoft.com/office/drawing/2014/main" id="{64D7ABD1-6CE8-347E-DC51-94CC2E3CAC16}"/>
              </a:ext>
            </a:extLst>
          </p:cNvPr>
          <p:cNvSpPr/>
          <p:nvPr/>
        </p:nvSpPr>
        <p:spPr>
          <a:xfrm>
            <a:off x="2699792" y="119356"/>
            <a:ext cx="4608512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800" b="1" dirty="0">
                <a:latin typeface="Simplified Arabic" pitchFamily="18" charset="-78"/>
                <a:cs typeface="Simplified Arabic" pitchFamily="18" charset="-78"/>
              </a:rPr>
              <a:t>التنفيذ العملي الحالي 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والنتائج (</a:t>
            </a:r>
            <a:r>
              <a:rPr lang="ar-SY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20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/3)</a:t>
            </a:r>
            <a:endParaRPr lang="ar-SY" sz="28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07C7C5D6-0AE0-D356-74AF-4730D642C6BC}"/>
              </a:ext>
            </a:extLst>
          </p:cNvPr>
          <p:cNvSpPr txBox="1"/>
          <p:nvPr/>
        </p:nvSpPr>
        <p:spPr>
          <a:xfrm>
            <a:off x="1907704" y="740455"/>
            <a:ext cx="7060853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400" b="1" dirty="0">
                <a:latin typeface="Simplified Arabic" pitchFamily="18" charset="-78"/>
                <a:cs typeface="Simplified Arabic" pitchFamily="18" charset="-78"/>
              </a:rPr>
              <a:t>مقاييس الأداء </a:t>
            </a:r>
            <a:r>
              <a:rPr lang="ar-SY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(مع </a:t>
            </a:r>
            <a:r>
              <a:rPr lang="ar-SY" b="1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وضع معلومات المرجع المختزلة المأخوذ </a:t>
            </a:r>
            <a:r>
              <a:rPr lang="ar-SY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منه)</a:t>
            </a:r>
            <a:r>
              <a:rPr lang="ar-SY" sz="24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endParaRPr lang="ar-SY" sz="24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5276" y="1386786"/>
            <a:ext cx="8658224" cy="3894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r" rtl="1">
              <a:lnSpc>
                <a:spcPct val="95000"/>
              </a:lnSpc>
              <a:spcBef>
                <a:spcPts val="1200"/>
              </a:spcBef>
              <a:spcAft>
                <a:spcPts val="300"/>
              </a:spcAft>
              <a:buFontTx/>
              <a:buChar char="-"/>
            </a:pPr>
            <a:r>
              <a:rPr lang="ar-SY" sz="2000" b="1" dirty="0" smtClean="0">
                <a:solidFill>
                  <a:srgbClr val="000000"/>
                </a:solidFill>
                <a:effectLst/>
                <a:latin typeface="Simplified Arabic" pitchFamily="18" charset="-78"/>
                <a:ea typeface="Times New Roman" panose="02020603050405020304" pitchFamily="18" charset="0"/>
                <a:cs typeface="Simplified Arabic" pitchFamily="18" charset="-78"/>
              </a:rPr>
              <a:t>مقياس الأداء الأول: (تعريف وواحدة)</a:t>
            </a:r>
          </a:p>
          <a:p>
            <a:pPr marL="342900" indent="-342900" algn="r" rtl="1">
              <a:lnSpc>
                <a:spcPct val="95000"/>
              </a:lnSpc>
              <a:spcBef>
                <a:spcPts val="1200"/>
              </a:spcBef>
              <a:spcAft>
                <a:spcPts val="300"/>
              </a:spcAft>
              <a:buFontTx/>
              <a:buChar char="-"/>
            </a:pPr>
            <a:r>
              <a:rPr lang="ar-SY" sz="2000" b="1" dirty="0">
                <a:solidFill>
                  <a:srgbClr val="000000"/>
                </a:solidFill>
                <a:latin typeface="Simplified Arabic" pitchFamily="18" charset="-78"/>
                <a:ea typeface="Times New Roman" panose="02020603050405020304" pitchFamily="18" charset="0"/>
                <a:cs typeface="Simplified Arabic" pitchFamily="18" charset="-78"/>
              </a:rPr>
              <a:t>مقياس الأداء </a:t>
            </a:r>
            <a:r>
              <a:rPr lang="ar-SY" sz="2000" b="1" dirty="0" smtClean="0">
                <a:solidFill>
                  <a:srgbClr val="000000"/>
                </a:solidFill>
                <a:latin typeface="Simplified Arabic" pitchFamily="18" charset="-78"/>
                <a:ea typeface="Times New Roman" panose="02020603050405020304" pitchFamily="18" charset="0"/>
                <a:cs typeface="Simplified Arabic" pitchFamily="18" charset="-78"/>
              </a:rPr>
              <a:t>الثاني: </a:t>
            </a:r>
            <a:r>
              <a:rPr lang="ar-SY" sz="2000" b="1" dirty="0">
                <a:solidFill>
                  <a:srgbClr val="000000"/>
                </a:solidFill>
                <a:latin typeface="Simplified Arabic" pitchFamily="18" charset="-78"/>
                <a:ea typeface="Times New Roman" panose="02020603050405020304" pitchFamily="18" charset="0"/>
                <a:cs typeface="Simplified Arabic" pitchFamily="18" charset="-78"/>
              </a:rPr>
              <a:t>(تعريف وواحدة)</a:t>
            </a:r>
          </a:p>
          <a:p>
            <a:pPr marL="342900" indent="-342900" algn="r" rtl="1">
              <a:lnSpc>
                <a:spcPct val="95000"/>
              </a:lnSpc>
              <a:spcBef>
                <a:spcPts val="1200"/>
              </a:spcBef>
              <a:spcAft>
                <a:spcPts val="300"/>
              </a:spcAft>
              <a:buFontTx/>
              <a:buChar char="-"/>
            </a:pPr>
            <a:r>
              <a:rPr lang="ar-SY" sz="2000" b="1" dirty="0">
                <a:solidFill>
                  <a:srgbClr val="000000"/>
                </a:solidFill>
                <a:latin typeface="Simplified Arabic" pitchFamily="18" charset="-78"/>
                <a:ea typeface="Times New Roman" panose="02020603050405020304" pitchFamily="18" charset="0"/>
                <a:cs typeface="Simplified Arabic" pitchFamily="18" charset="-78"/>
              </a:rPr>
              <a:t>مقياس الأداء </a:t>
            </a:r>
            <a:r>
              <a:rPr lang="ar-SY" sz="2000" b="1" dirty="0" smtClean="0">
                <a:solidFill>
                  <a:srgbClr val="000000"/>
                </a:solidFill>
                <a:latin typeface="Simplified Arabic" pitchFamily="18" charset="-78"/>
                <a:ea typeface="Times New Roman" panose="02020603050405020304" pitchFamily="18" charset="0"/>
                <a:cs typeface="Simplified Arabic" pitchFamily="18" charset="-78"/>
              </a:rPr>
              <a:t>الثالث: </a:t>
            </a:r>
            <a:r>
              <a:rPr lang="ar-SY" sz="2000" b="1" dirty="0">
                <a:solidFill>
                  <a:srgbClr val="000000"/>
                </a:solidFill>
                <a:latin typeface="Simplified Arabic" pitchFamily="18" charset="-78"/>
                <a:ea typeface="Times New Roman" panose="02020603050405020304" pitchFamily="18" charset="0"/>
                <a:cs typeface="Simplified Arabic" pitchFamily="18" charset="-78"/>
              </a:rPr>
              <a:t>(تعريف وواحدة)</a:t>
            </a:r>
          </a:p>
          <a:p>
            <a:pPr marL="342900" lvl="0" indent="-342900" algn="r" rtl="1">
              <a:lnSpc>
                <a:spcPct val="95000"/>
              </a:lnSpc>
              <a:spcBef>
                <a:spcPts val="1200"/>
              </a:spcBef>
              <a:spcAft>
                <a:spcPts val="300"/>
              </a:spcAft>
              <a:buFontTx/>
              <a:buChar char="-"/>
            </a:pPr>
            <a:endParaRPr lang="ar-SY" sz="2000" b="1" dirty="0" smtClean="0">
              <a:solidFill>
                <a:srgbClr val="000000"/>
              </a:solidFill>
              <a:effectLst/>
              <a:latin typeface="Simplified Arabic" pitchFamily="18" charset="-78"/>
              <a:ea typeface="Times New Roman" panose="02020603050405020304" pitchFamily="18" charset="0"/>
              <a:cs typeface="Simplified Arabic" pitchFamily="18" charset="-78"/>
            </a:endParaRPr>
          </a:p>
          <a:p>
            <a:pPr marL="342900" lvl="0" indent="-342900" algn="r" rtl="1">
              <a:lnSpc>
                <a:spcPct val="95000"/>
              </a:lnSpc>
              <a:spcBef>
                <a:spcPts val="1200"/>
              </a:spcBef>
              <a:spcAft>
                <a:spcPts val="300"/>
              </a:spcAft>
              <a:buFontTx/>
              <a:buChar char="-"/>
            </a:pPr>
            <a:endParaRPr lang="ar-SY" sz="2000" b="1" dirty="0">
              <a:solidFill>
                <a:srgbClr val="000000"/>
              </a:solidFill>
              <a:latin typeface="Simplified Arabic" pitchFamily="18" charset="-78"/>
              <a:ea typeface="Times New Roman" panose="02020603050405020304" pitchFamily="18" charset="0"/>
              <a:cs typeface="Simplified Arabic" pitchFamily="18" charset="-78"/>
            </a:endParaRPr>
          </a:p>
          <a:p>
            <a:pPr marL="342900" lvl="0" indent="-342900" algn="r" rtl="1">
              <a:lnSpc>
                <a:spcPct val="95000"/>
              </a:lnSpc>
              <a:spcBef>
                <a:spcPts val="1200"/>
              </a:spcBef>
              <a:spcAft>
                <a:spcPts val="300"/>
              </a:spcAft>
              <a:buFontTx/>
              <a:buChar char="-"/>
            </a:pPr>
            <a:endParaRPr lang="ar-SY" sz="2000" b="1" dirty="0" smtClean="0">
              <a:solidFill>
                <a:srgbClr val="000000"/>
              </a:solidFill>
              <a:effectLst/>
              <a:latin typeface="Simplified Arabic" pitchFamily="18" charset="-78"/>
              <a:ea typeface="Times New Roman" panose="02020603050405020304" pitchFamily="18" charset="0"/>
              <a:cs typeface="Simplified Arabic" pitchFamily="18" charset="-78"/>
            </a:endParaRPr>
          </a:p>
          <a:p>
            <a:pPr marL="342900" lvl="0" indent="-342900" algn="r" rtl="1">
              <a:lnSpc>
                <a:spcPct val="95000"/>
              </a:lnSpc>
              <a:spcBef>
                <a:spcPts val="1200"/>
              </a:spcBef>
              <a:spcAft>
                <a:spcPts val="300"/>
              </a:spcAft>
              <a:buFontTx/>
              <a:buChar char="-"/>
            </a:pPr>
            <a:endParaRPr lang="en-US" sz="2000" b="1" dirty="0">
              <a:solidFill>
                <a:srgbClr val="000000"/>
              </a:solidFill>
              <a:effectLst/>
              <a:latin typeface="Simplified Arabic" pitchFamily="18" charset="-78"/>
              <a:ea typeface="Times New Roman" panose="02020603050405020304" pitchFamily="18" charset="0"/>
              <a:cs typeface="Simplified Arabic" pitchFamily="18" charset="-78"/>
            </a:endParaRPr>
          </a:p>
          <a:p>
            <a:pPr marL="342900" lvl="0" indent="-342900" algn="r" rtl="1">
              <a:lnSpc>
                <a:spcPct val="95000"/>
              </a:lnSpc>
              <a:spcBef>
                <a:spcPts val="1200"/>
              </a:spcBef>
              <a:spcAft>
                <a:spcPts val="300"/>
              </a:spcAft>
              <a:buFont typeface="Simplified Arabic" panose="02020603050405020304" pitchFamily="18" charset="-78"/>
              <a:buChar char="-"/>
            </a:pPr>
            <a:endParaRPr lang="ar-SY" sz="2800" dirty="0">
              <a:solidFill>
                <a:srgbClr val="000000"/>
              </a:solidFill>
              <a:latin typeface="Simplified Arabic" pitchFamily="18" charset="-78"/>
              <a:ea typeface="Times New Roman" panose="02020603050405020304" pitchFamily="18" charset="0"/>
              <a:cs typeface="Simplified Arabic" pitchFamily="18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21348" y="4509740"/>
            <a:ext cx="30243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alibri" pitchFamily="34" charset="0"/>
                <a:cs typeface="Calibri" pitchFamily="34" charset="0"/>
              </a:rPr>
              <a:t>(First author et 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al.,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(Year). </a:t>
            </a:r>
            <a:r>
              <a:rPr lang="en-US" sz="1400" i="1" dirty="0" smtClean="0">
                <a:latin typeface="Calibri" pitchFamily="34" charset="0"/>
                <a:cs typeface="Calibri" pitchFamily="34" charset="0"/>
              </a:rPr>
              <a:t>Journal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)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33216" y="5445224"/>
            <a:ext cx="54006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>
              <a:lnSpc>
                <a:spcPct val="150000"/>
              </a:lnSpc>
            </a:pPr>
            <a:r>
              <a:rPr lang="ar-SY" b="1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كامل المصطلحات الموافقة للاختصارات (بخط أصغر أسفل الشريحة)</a:t>
            </a:r>
            <a:endParaRPr lang="en-US" b="1" dirty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5550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E8DAC621-B411-5689-F8BD-A1339C087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67544" y="6237312"/>
            <a:ext cx="840442" cy="365125"/>
          </a:xfrm>
        </p:spPr>
        <p:txBody>
          <a:bodyPr/>
          <a:lstStyle/>
          <a:p>
            <a:pPr defTabSz="914400"/>
            <a:fld id="{C489637A-11D4-42A0-937C-45FCD8DF8B40}" type="slidenum">
              <a:rPr lang="en-US" sz="4000" b="1" smtClean="0">
                <a:solidFill>
                  <a:schemeClr val="tx1"/>
                </a:solidFill>
              </a:rPr>
              <a:pPr defTabSz="914400"/>
              <a:t>24</a:t>
            </a:fld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12" name="مستطيل 10">
            <a:extLst>
              <a:ext uri="{FF2B5EF4-FFF2-40B4-BE49-F238E27FC236}">
                <a16:creationId xmlns="" xmlns:a16="http://schemas.microsoft.com/office/drawing/2014/main" id="{64D7ABD1-6CE8-347E-DC51-94CC2E3CAC16}"/>
              </a:ext>
            </a:extLst>
          </p:cNvPr>
          <p:cNvSpPr/>
          <p:nvPr/>
        </p:nvSpPr>
        <p:spPr>
          <a:xfrm>
            <a:off x="2699792" y="119356"/>
            <a:ext cx="4608512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800" b="1" dirty="0">
                <a:latin typeface="Simplified Arabic" pitchFamily="18" charset="-78"/>
                <a:cs typeface="Simplified Arabic" pitchFamily="18" charset="-78"/>
              </a:rPr>
              <a:t>التنفيذ العملي الحالي 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والنتائج (</a:t>
            </a:r>
            <a:r>
              <a:rPr lang="ar-SY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20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/4)</a:t>
            </a:r>
            <a:endParaRPr lang="ar-SY" sz="28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07C7C5D6-0AE0-D356-74AF-4730D642C6BC}"/>
              </a:ext>
            </a:extLst>
          </p:cNvPr>
          <p:cNvSpPr txBox="1"/>
          <p:nvPr/>
        </p:nvSpPr>
        <p:spPr>
          <a:xfrm>
            <a:off x="3275856" y="1052736"/>
            <a:ext cx="5692701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400" b="1" dirty="0" smtClean="0">
                <a:latin typeface="Simplified Arabic" pitchFamily="18" charset="-78"/>
                <a:cs typeface="Simplified Arabic" pitchFamily="18" charset="-78"/>
              </a:rPr>
              <a:t>المخطط الصندوقي/الوظيفي/الجغرافي/  للشبكة/للمنظومة</a:t>
            </a:r>
            <a:endParaRPr lang="ar-SY" sz="2400" b="1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3344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E8DAC621-B411-5689-F8BD-A1339C087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95536" y="6237312"/>
            <a:ext cx="1056466" cy="365125"/>
          </a:xfrm>
        </p:spPr>
        <p:txBody>
          <a:bodyPr/>
          <a:lstStyle/>
          <a:p>
            <a:pPr defTabSz="914400"/>
            <a:fld id="{C489637A-11D4-42A0-937C-45FCD8DF8B40}" type="slidenum">
              <a:rPr lang="en-US" sz="4000" b="1" smtClean="0">
                <a:solidFill>
                  <a:schemeClr val="tx1"/>
                </a:solidFill>
              </a:rPr>
              <a:pPr defTabSz="914400"/>
              <a:t>25</a:t>
            </a:fld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07C7C5D6-0AE0-D356-74AF-4730D642C6BC}"/>
              </a:ext>
            </a:extLst>
          </p:cNvPr>
          <p:cNvSpPr txBox="1"/>
          <p:nvPr/>
        </p:nvSpPr>
        <p:spPr>
          <a:xfrm>
            <a:off x="6660233" y="908720"/>
            <a:ext cx="2308324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400" b="1" dirty="0">
                <a:latin typeface="Simplified Arabic" pitchFamily="18" charset="-78"/>
                <a:cs typeface="Simplified Arabic" pitchFamily="18" charset="-78"/>
              </a:rPr>
              <a:t>موسطات </a:t>
            </a:r>
            <a:r>
              <a:rPr lang="ar-SY" sz="2400" b="1" dirty="0" smtClean="0">
                <a:latin typeface="Simplified Arabic" pitchFamily="18" charset="-78"/>
                <a:cs typeface="Simplified Arabic" pitchFamily="18" charset="-78"/>
              </a:rPr>
              <a:t>المحاكاة</a:t>
            </a:r>
            <a:endParaRPr lang="ar-SY" sz="2400" b="1" dirty="0">
              <a:latin typeface="Simplified Arabic" pitchFamily="18" charset="-78"/>
              <a:cs typeface="Simplified Arabic" pitchFamily="18" charset="-78"/>
            </a:endParaRPr>
          </a:p>
        </p:txBody>
      </p:sp>
      <p:graphicFrame>
        <p:nvGraphicFramePr>
          <p:cNvPr id="10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464382"/>
              </p:ext>
            </p:extLst>
          </p:nvPr>
        </p:nvGraphicFramePr>
        <p:xfrm>
          <a:off x="1331640" y="1700808"/>
          <a:ext cx="6870888" cy="4127502"/>
        </p:xfrm>
        <a:graphic>
          <a:graphicData uri="http://schemas.openxmlformats.org/drawingml/2006/table">
            <a:tbl>
              <a:tblPr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{D7AC3CCA-C797-4891-BE02-D94E43425B78}</a:tableStyleId>
              </a:tblPr>
              <a:tblGrid>
                <a:gridCol w="20266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422111"/>
                <a:gridCol w="242211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83899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Y" sz="1600" b="1" u="none" strike="noStrike" dirty="0" smtClean="0">
                          <a:effectLst/>
                          <a:latin typeface="Times New Roman" pitchFamily="18" charset="0"/>
                          <a:cs typeface="Simplified Arabic" pitchFamily="18" charset="-78"/>
                        </a:rPr>
                        <a:t>ملاحظات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Simplified Arabic" pitchFamily="18" charset="-7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Y" sz="1600" b="1" u="none" strike="noStrike" dirty="0" smtClean="0">
                          <a:effectLst/>
                          <a:latin typeface="Times New Roman" pitchFamily="18" charset="0"/>
                          <a:cs typeface="Simplified Arabic" pitchFamily="18" charset="-78"/>
                        </a:rPr>
                        <a:t>القيمة والواحدة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Simplified Arabic" pitchFamily="18" charset="-7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600" b="1" u="none" strike="noStrike" dirty="0" smtClean="0">
                          <a:effectLst/>
                          <a:latin typeface="Times New Roman" pitchFamily="18" charset="0"/>
                          <a:cs typeface="Simplified Arabic" pitchFamily="18" charset="-78"/>
                        </a:rPr>
                        <a:t>الموسط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Simplified Arabic" pitchFamily="18" charset="-7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06229">
                <a:tc>
                  <a:txBody>
                    <a:bodyPr/>
                    <a:lstStyle/>
                    <a:p>
                      <a:pPr algn="ctr" fontAlgn="ctr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Simplified Arabic" pitchFamily="18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Simplified Arabic" pitchFamily="18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Simplified Arabic" pitchFamily="18" charset="-7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12458">
                <a:tc>
                  <a:txBody>
                    <a:bodyPr/>
                    <a:lstStyle/>
                    <a:p>
                      <a:pPr algn="ctr" fontAlgn="ctr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Simplified Arabic" pitchFamily="18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Simplified Arabic" pitchFamily="18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Simplified Arabic" pitchFamily="18" charset="-7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06229">
                <a:tc>
                  <a:txBody>
                    <a:bodyPr/>
                    <a:lstStyle/>
                    <a:p>
                      <a:pPr algn="ctr" fontAlgn="ctr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Simplified Arabic" pitchFamily="18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Simplified Arabic" pitchFamily="18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Simplified Arabic" pitchFamily="18" charset="-7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06229">
                <a:tc>
                  <a:txBody>
                    <a:bodyPr/>
                    <a:lstStyle/>
                    <a:p>
                      <a:pPr algn="ctr" fontAlgn="ctr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Simplified Arabic" pitchFamily="18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Simplified Arabic" pitchFamily="18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Simplified Arabic" pitchFamily="18" charset="-7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06229">
                <a:tc>
                  <a:txBody>
                    <a:bodyPr/>
                    <a:lstStyle/>
                    <a:p>
                      <a:pPr algn="ctr" fontAlgn="ctr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Simplified Arabic" pitchFamily="18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Simplified Arabic" pitchFamily="18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Simplified Arabic" pitchFamily="18" charset="-7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06229">
                <a:tc>
                  <a:txBody>
                    <a:bodyPr/>
                    <a:lstStyle/>
                    <a:p>
                      <a:pPr algn="ctr" fontAlgn="ctr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Simplified Arabic" pitchFamily="18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Simplified Arabic" pitchFamily="18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Simplified Arabic" pitchFamily="18" charset="-7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2" name="مستطيل 10">
            <a:extLst>
              <a:ext uri="{FF2B5EF4-FFF2-40B4-BE49-F238E27FC236}">
                <a16:creationId xmlns="" xmlns:a16="http://schemas.microsoft.com/office/drawing/2014/main" id="{64D7ABD1-6CE8-347E-DC51-94CC2E3CAC16}"/>
              </a:ext>
            </a:extLst>
          </p:cNvPr>
          <p:cNvSpPr/>
          <p:nvPr/>
        </p:nvSpPr>
        <p:spPr>
          <a:xfrm>
            <a:off x="2699792" y="119356"/>
            <a:ext cx="4608512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800" b="1" dirty="0">
                <a:latin typeface="Simplified Arabic" pitchFamily="18" charset="-78"/>
                <a:cs typeface="Simplified Arabic" pitchFamily="18" charset="-78"/>
              </a:rPr>
              <a:t>التنفيذ العملي الحالي 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والنتائج (</a:t>
            </a:r>
            <a:r>
              <a:rPr lang="ar-SY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20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/5)</a:t>
            </a:r>
            <a:endParaRPr lang="ar-SY" sz="2800" b="1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8305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E8DAC621-B411-5689-F8BD-A1339C087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3528" y="6237312"/>
            <a:ext cx="984458" cy="365125"/>
          </a:xfrm>
        </p:spPr>
        <p:txBody>
          <a:bodyPr/>
          <a:lstStyle/>
          <a:p>
            <a:pPr defTabSz="914400"/>
            <a:fld id="{C489637A-11D4-42A0-937C-45FCD8DF8B40}" type="slidenum">
              <a:rPr lang="en-US" sz="4000" b="1" smtClean="0">
                <a:solidFill>
                  <a:schemeClr val="tx1"/>
                </a:solidFill>
              </a:rPr>
              <a:pPr defTabSz="914400"/>
              <a:t>26</a:t>
            </a:fld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12" name="مستطيل 10">
            <a:extLst>
              <a:ext uri="{FF2B5EF4-FFF2-40B4-BE49-F238E27FC236}">
                <a16:creationId xmlns="" xmlns:a16="http://schemas.microsoft.com/office/drawing/2014/main" id="{64D7ABD1-6CE8-347E-DC51-94CC2E3CAC16}"/>
              </a:ext>
            </a:extLst>
          </p:cNvPr>
          <p:cNvSpPr/>
          <p:nvPr/>
        </p:nvSpPr>
        <p:spPr>
          <a:xfrm>
            <a:off x="2699792" y="119356"/>
            <a:ext cx="4608512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800" b="1" dirty="0">
                <a:latin typeface="Simplified Arabic" pitchFamily="18" charset="-78"/>
                <a:cs typeface="Simplified Arabic" pitchFamily="18" charset="-78"/>
              </a:rPr>
              <a:t>التنفيذ العملي الحالي 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والنتائج (</a:t>
            </a:r>
            <a:r>
              <a:rPr lang="ar-SY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20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/6)</a:t>
            </a:r>
            <a:endParaRPr lang="ar-SY" sz="28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07C7C5D6-0AE0-D356-74AF-4730D642C6BC}"/>
              </a:ext>
            </a:extLst>
          </p:cNvPr>
          <p:cNvSpPr txBox="1"/>
          <p:nvPr/>
        </p:nvSpPr>
        <p:spPr>
          <a:xfrm>
            <a:off x="3275856" y="1052736"/>
            <a:ext cx="5692701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400" b="1" dirty="0" smtClean="0">
                <a:latin typeface="Simplified Arabic" pitchFamily="18" charset="-78"/>
                <a:cs typeface="Simplified Arabic" pitchFamily="18" charset="-78"/>
              </a:rPr>
              <a:t>المخطط التدفقي/المخطط الكهربائي</a:t>
            </a:r>
            <a:endParaRPr lang="ar-SY" sz="2400" b="1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0021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E8DAC621-B411-5689-F8BD-A1339C087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67544" y="6237312"/>
            <a:ext cx="912450" cy="365125"/>
          </a:xfrm>
        </p:spPr>
        <p:txBody>
          <a:bodyPr/>
          <a:lstStyle/>
          <a:p>
            <a:pPr defTabSz="914400"/>
            <a:fld id="{C489637A-11D4-42A0-937C-45FCD8DF8B40}" type="slidenum">
              <a:rPr lang="en-US" sz="4000" b="1" smtClean="0">
                <a:solidFill>
                  <a:schemeClr val="tx1"/>
                </a:solidFill>
              </a:rPr>
              <a:pPr defTabSz="914400"/>
              <a:t>27</a:t>
            </a:fld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12" name="مستطيل 10">
            <a:extLst>
              <a:ext uri="{FF2B5EF4-FFF2-40B4-BE49-F238E27FC236}">
                <a16:creationId xmlns="" xmlns:a16="http://schemas.microsoft.com/office/drawing/2014/main" id="{64D7ABD1-6CE8-347E-DC51-94CC2E3CAC16}"/>
              </a:ext>
            </a:extLst>
          </p:cNvPr>
          <p:cNvSpPr/>
          <p:nvPr/>
        </p:nvSpPr>
        <p:spPr>
          <a:xfrm>
            <a:off x="2699792" y="119356"/>
            <a:ext cx="4608512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800" b="1" dirty="0">
                <a:latin typeface="Simplified Arabic" pitchFamily="18" charset="-78"/>
                <a:cs typeface="Simplified Arabic" pitchFamily="18" charset="-78"/>
              </a:rPr>
              <a:t>التنفيذ العملي الحالي 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والنتائج (</a:t>
            </a:r>
            <a:r>
              <a:rPr lang="ar-SY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20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/7)</a:t>
            </a:r>
            <a:endParaRPr lang="ar-SY" sz="28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07C7C5D6-0AE0-D356-74AF-4730D642C6BC}"/>
              </a:ext>
            </a:extLst>
          </p:cNvPr>
          <p:cNvSpPr txBox="1"/>
          <p:nvPr/>
        </p:nvSpPr>
        <p:spPr>
          <a:xfrm>
            <a:off x="3275856" y="1052736"/>
            <a:ext cx="5692701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400" b="1" dirty="0" smtClean="0">
                <a:latin typeface="Simplified Arabic" pitchFamily="18" charset="-78"/>
                <a:cs typeface="Simplified Arabic" pitchFamily="18" charset="-78"/>
              </a:rPr>
              <a:t>السيناريو/المرحلة/حالة الاستخدام   الأول/الثاني/الثالث</a:t>
            </a:r>
            <a:endParaRPr lang="ar-SY" sz="2400" b="1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6833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E8DAC621-B411-5689-F8BD-A1339C087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67544" y="6165304"/>
            <a:ext cx="1056466" cy="365125"/>
          </a:xfrm>
        </p:spPr>
        <p:txBody>
          <a:bodyPr/>
          <a:lstStyle/>
          <a:p>
            <a:pPr defTabSz="914400"/>
            <a:fld id="{C489637A-11D4-42A0-937C-45FCD8DF8B40}" type="slidenum">
              <a:rPr lang="en-US" sz="4000" b="1" smtClean="0">
                <a:solidFill>
                  <a:schemeClr val="tx1"/>
                </a:solidFill>
              </a:rPr>
              <a:pPr defTabSz="914400"/>
              <a:t>28</a:t>
            </a:fld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12" name="مستطيل 10">
            <a:extLst>
              <a:ext uri="{FF2B5EF4-FFF2-40B4-BE49-F238E27FC236}">
                <a16:creationId xmlns="" xmlns:a16="http://schemas.microsoft.com/office/drawing/2014/main" id="{64D7ABD1-6CE8-347E-DC51-94CC2E3CAC16}"/>
              </a:ext>
            </a:extLst>
          </p:cNvPr>
          <p:cNvSpPr/>
          <p:nvPr/>
        </p:nvSpPr>
        <p:spPr>
          <a:xfrm>
            <a:off x="2699792" y="119356"/>
            <a:ext cx="4608512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800" b="1" dirty="0">
                <a:latin typeface="Simplified Arabic" pitchFamily="18" charset="-78"/>
                <a:cs typeface="Simplified Arabic" pitchFamily="18" charset="-78"/>
              </a:rPr>
              <a:t>التنفيذ العملي الحالي 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والنتائج (</a:t>
            </a:r>
            <a:r>
              <a:rPr lang="ar-SY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20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/8)</a:t>
            </a:r>
            <a:endParaRPr lang="ar-SY" sz="28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07C7C5D6-0AE0-D356-74AF-4730D642C6BC}"/>
              </a:ext>
            </a:extLst>
          </p:cNvPr>
          <p:cNvSpPr txBox="1"/>
          <p:nvPr/>
        </p:nvSpPr>
        <p:spPr>
          <a:xfrm>
            <a:off x="6156176" y="1052736"/>
            <a:ext cx="281238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400" b="1" dirty="0" smtClean="0">
                <a:latin typeface="Simplified Arabic" pitchFamily="18" charset="-78"/>
                <a:cs typeface="Simplified Arabic" pitchFamily="18" charset="-78"/>
              </a:rPr>
              <a:t>نتائج المحاكاة (</a:t>
            </a:r>
            <a:r>
              <a:rPr lang="ar-SY" sz="24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11</a:t>
            </a:r>
            <a:r>
              <a:rPr lang="ar-SY" sz="2400" b="1" dirty="0" smtClean="0">
                <a:latin typeface="Simplified Arabic" pitchFamily="18" charset="-78"/>
                <a:cs typeface="Simplified Arabic" pitchFamily="18" charset="-78"/>
              </a:rPr>
              <a:t>/1)</a:t>
            </a:r>
            <a:endParaRPr lang="ar-SY" sz="2400" b="1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7132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E8DAC621-B411-5689-F8BD-A1339C087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3528" y="6237312"/>
            <a:ext cx="984458" cy="365125"/>
          </a:xfrm>
        </p:spPr>
        <p:txBody>
          <a:bodyPr/>
          <a:lstStyle/>
          <a:p>
            <a:pPr defTabSz="914400"/>
            <a:fld id="{C489637A-11D4-42A0-937C-45FCD8DF8B40}" type="slidenum">
              <a:rPr lang="en-US" sz="4000" b="1" smtClean="0">
                <a:solidFill>
                  <a:schemeClr val="tx1"/>
                </a:solidFill>
              </a:rPr>
              <a:pPr defTabSz="914400"/>
              <a:t>29</a:t>
            </a:fld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12" name="مستطيل 10">
            <a:extLst>
              <a:ext uri="{FF2B5EF4-FFF2-40B4-BE49-F238E27FC236}">
                <a16:creationId xmlns="" xmlns:a16="http://schemas.microsoft.com/office/drawing/2014/main" id="{64D7ABD1-6CE8-347E-DC51-94CC2E3CAC16}"/>
              </a:ext>
            </a:extLst>
          </p:cNvPr>
          <p:cNvSpPr/>
          <p:nvPr/>
        </p:nvSpPr>
        <p:spPr>
          <a:xfrm>
            <a:off x="2699792" y="119356"/>
            <a:ext cx="4608512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800" b="1" dirty="0">
                <a:latin typeface="Simplified Arabic" pitchFamily="18" charset="-78"/>
                <a:cs typeface="Simplified Arabic" pitchFamily="18" charset="-78"/>
              </a:rPr>
              <a:t>التنفيذ العملي الحالي 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والنتائج (</a:t>
            </a:r>
            <a:r>
              <a:rPr lang="ar-SY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20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/9)</a:t>
            </a:r>
            <a:endParaRPr lang="ar-SY" sz="28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07C7C5D6-0AE0-D356-74AF-4730D642C6BC}"/>
              </a:ext>
            </a:extLst>
          </p:cNvPr>
          <p:cNvSpPr txBox="1"/>
          <p:nvPr/>
        </p:nvSpPr>
        <p:spPr>
          <a:xfrm>
            <a:off x="6228184" y="908720"/>
            <a:ext cx="272558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400" b="1" dirty="0" smtClean="0">
                <a:latin typeface="Simplified Arabic" pitchFamily="18" charset="-78"/>
                <a:cs typeface="Simplified Arabic" pitchFamily="18" charset="-78"/>
              </a:rPr>
              <a:t>نتائج المحاكاة (</a:t>
            </a:r>
            <a:r>
              <a:rPr lang="ar-SY" sz="24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11</a:t>
            </a:r>
            <a:r>
              <a:rPr lang="ar-SY" sz="2400" b="1" dirty="0" smtClean="0">
                <a:latin typeface="Simplified Arabic" pitchFamily="18" charset="-78"/>
                <a:cs typeface="Simplified Arabic" pitchFamily="18" charset="-78"/>
              </a:rPr>
              <a:t>/2)</a:t>
            </a:r>
            <a:endParaRPr lang="ar-SY" sz="2400" b="1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9644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7824" y="332656"/>
            <a:ext cx="2976339" cy="883743"/>
          </a:xfrm>
        </p:spPr>
        <p:txBody>
          <a:bodyPr>
            <a:normAutofit/>
          </a:bodyPr>
          <a:lstStyle/>
          <a:p>
            <a:pPr algn="r" rtl="1">
              <a:spcBef>
                <a:spcPct val="20000"/>
              </a:spcBef>
              <a:spcAft>
                <a:spcPts val="600"/>
              </a:spcAft>
            </a:pPr>
            <a:r>
              <a:rPr lang="ar-SY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ea typeface="+mn-ea"/>
                <a:cs typeface="Simplified Arabic" pitchFamily="18" charset="-78"/>
              </a:rPr>
              <a:t>مخطط العرض</a:t>
            </a: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ea typeface="+mn-ea"/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268760"/>
            <a:ext cx="7506241" cy="4608512"/>
          </a:xfrm>
        </p:spPr>
        <p:txBody>
          <a:bodyPr>
            <a:noAutofit/>
          </a:bodyPr>
          <a:lstStyle/>
          <a:p>
            <a:pPr algn="r" rtl="1">
              <a:buFontTx/>
              <a:buChar char="-"/>
            </a:pPr>
            <a:r>
              <a:rPr lang="ar-SY" sz="280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هدف البحث</a:t>
            </a:r>
            <a:endParaRPr lang="ar-SY" sz="2800" b="0" dirty="0" smtClean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</a:t>
            </a: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مشكلة </a:t>
            </a: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البحث وأهميته</a:t>
            </a:r>
            <a:endParaRPr lang="ar-SY" sz="2800" b="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مخطط </a:t>
            </a: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البحث </a:t>
            </a: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المعتمد</a:t>
            </a:r>
          </a:p>
          <a:p>
            <a:pPr algn="r" rtl="1">
              <a:buFontTx/>
              <a:buChar char="-"/>
            </a:pPr>
            <a:r>
              <a:rPr lang="ar-SY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الأساسيات </a:t>
            </a: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النظرية</a:t>
            </a:r>
            <a:endParaRPr lang="ar-SY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ملخص الدراسات المرجعية</a:t>
            </a:r>
          </a:p>
          <a:p>
            <a:pPr algn="r" rtl="1">
              <a:buFontTx/>
              <a:buChar char="-"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التنفيذ العملي الحالي والنتائج</a:t>
            </a: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خطوات المرحلة القادمة</a:t>
            </a:r>
          </a:p>
          <a:p>
            <a:pPr algn="r" rtl="1">
              <a:buFontTx/>
              <a:buChar char="-"/>
            </a:pPr>
            <a:r>
              <a:rPr lang="ar-SY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الأبحاث </a:t>
            </a: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المنشورة</a:t>
            </a:r>
            <a:endParaRPr lang="ar-SY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قائمة المراجع</a:t>
            </a:r>
            <a:endParaRPr lang="ar-SY" sz="2800" b="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67544" y="6165304"/>
            <a:ext cx="595641" cy="365125"/>
          </a:xfrm>
        </p:spPr>
        <p:txBody>
          <a:bodyPr/>
          <a:lstStyle/>
          <a:p>
            <a:fld id="{C489637A-11D4-42A0-937C-45FCD8DF8B40}" type="slidenum">
              <a:rPr lang="en-US" sz="4400" smtClean="0">
                <a:solidFill>
                  <a:schemeClr val="tx1"/>
                </a:solidFill>
              </a:rPr>
              <a:t>3</a:t>
            </a:fld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78774"/>
      </p:ext>
    </p:extLst>
  </p:cSld>
  <p:clrMapOvr>
    <a:masterClrMapping/>
  </p:clrMapOvr>
  <p:transition spd="slow">
    <p:push dir="u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E8DAC621-B411-5689-F8BD-A1339C087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95536" y="6237312"/>
            <a:ext cx="840442" cy="365125"/>
          </a:xfrm>
        </p:spPr>
        <p:txBody>
          <a:bodyPr/>
          <a:lstStyle/>
          <a:p>
            <a:pPr defTabSz="914400"/>
            <a:fld id="{C489637A-11D4-42A0-937C-45FCD8DF8B40}" type="slidenum">
              <a:rPr lang="en-US" sz="4000" b="1" smtClean="0">
                <a:solidFill>
                  <a:schemeClr val="tx1"/>
                </a:solidFill>
              </a:rPr>
              <a:pPr defTabSz="914400"/>
              <a:t>30</a:t>
            </a:fld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12" name="مستطيل 10">
            <a:extLst>
              <a:ext uri="{FF2B5EF4-FFF2-40B4-BE49-F238E27FC236}">
                <a16:creationId xmlns="" xmlns:a16="http://schemas.microsoft.com/office/drawing/2014/main" id="{64D7ABD1-6CE8-347E-DC51-94CC2E3CAC16}"/>
              </a:ext>
            </a:extLst>
          </p:cNvPr>
          <p:cNvSpPr/>
          <p:nvPr/>
        </p:nvSpPr>
        <p:spPr>
          <a:xfrm>
            <a:off x="2267744" y="119356"/>
            <a:ext cx="504056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800" b="1" dirty="0">
                <a:latin typeface="Simplified Arabic" pitchFamily="18" charset="-78"/>
                <a:cs typeface="Simplified Arabic" pitchFamily="18" charset="-78"/>
              </a:rPr>
              <a:t>التنفيذ العملي الحالي 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والنتائج (</a:t>
            </a:r>
            <a:r>
              <a:rPr lang="ar-SY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20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/10)</a:t>
            </a:r>
            <a:endParaRPr lang="ar-SY" sz="28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07C7C5D6-0AE0-D356-74AF-4730D642C6BC}"/>
              </a:ext>
            </a:extLst>
          </p:cNvPr>
          <p:cNvSpPr txBox="1"/>
          <p:nvPr/>
        </p:nvSpPr>
        <p:spPr>
          <a:xfrm>
            <a:off x="6156176" y="908720"/>
            <a:ext cx="279759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400" b="1" dirty="0" smtClean="0">
                <a:latin typeface="Simplified Arabic" pitchFamily="18" charset="-78"/>
                <a:cs typeface="Simplified Arabic" pitchFamily="18" charset="-78"/>
              </a:rPr>
              <a:t>نتائج المحاكاة (</a:t>
            </a:r>
            <a:r>
              <a:rPr lang="ar-SY" sz="24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11</a:t>
            </a:r>
            <a:r>
              <a:rPr lang="ar-SY" sz="2400" b="1" dirty="0" smtClean="0">
                <a:latin typeface="Simplified Arabic" pitchFamily="18" charset="-78"/>
                <a:cs typeface="Simplified Arabic" pitchFamily="18" charset="-78"/>
              </a:rPr>
              <a:t>/3)</a:t>
            </a:r>
            <a:endParaRPr lang="ar-SY" sz="2400" b="1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4847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E8DAC621-B411-5689-F8BD-A1339C087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95536" y="6237312"/>
            <a:ext cx="912450" cy="365125"/>
          </a:xfrm>
        </p:spPr>
        <p:txBody>
          <a:bodyPr/>
          <a:lstStyle/>
          <a:p>
            <a:pPr defTabSz="914400"/>
            <a:fld id="{C489637A-11D4-42A0-937C-45FCD8DF8B40}" type="slidenum">
              <a:rPr lang="en-US" sz="4000" b="1" smtClean="0">
                <a:solidFill>
                  <a:schemeClr val="tx1"/>
                </a:solidFill>
              </a:rPr>
              <a:pPr defTabSz="914400"/>
              <a:t>31</a:t>
            </a:fld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12" name="مستطيل 10">
            <a:extLst>
              <a:ext uri="{FF2B5EF4-FFF2-40B4-BE49-F238E27FC236}">
                <a16:creationId xmlns="" xmlns:a16="http://schemas.microsoft.com/office/drawing/2014/main" id="{64D7ABD1-6CE8-347E-DC51-94CC2E3CAC16}"/>
              </a:ext>
            </a:extLst>
          </p:cNvPr>
          <p:cNvSpPr/>
          <p:nvPr/>
        </p:nvSpPr>
        <p:spPr>
          <a:xfrm>
            <a:off x="2267744" y="119356"/>
            <a:ext cx="5040560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800" b="1" dirty="0">
                <a:latin typeface="Simplified Arabic" pitchFamily="18" charset="-78"/>
                <a:cs typeface="Simplified Arabic" pitchFamily="18" charset="-78"/>
              </a:rPr>
              <a:t>التنفيذ العملي الحالي 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والنتائج (</a:t>
            </a:r>
            <a:r>
              <a:rPr lang="ar-SY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20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/18)</a:t>
            </a:r>
            <a:endParaRPr lang="ar-SY" sz="28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07C7C5D6-0AE0-D356-74AF-4730D642C6BC}"/>
              </a:ext>
            </a:extLst>
          </p:cNvPr>
          <p:cNvSpPr txBox="1"/>
          <p:nvPr/>
        </p:nvSpPr>
        <p:spPr>
          <a:xfrm>
            <a:off x="6156176" y="908720"/>
            <a:ext cx="2797597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400" b="1" dirty="0" smtClean="0">
                <a:latin typeface="Simplified Arabic" pitchFamily="18" charset="-78"/>
                <a:cs typeface="Simplified Arabic" pitchFamily="18" charset="-78"/>
              </a:rPr>
              <a:t>نتائج المحاكاة (</a:t>
            </a:r>
            <a:r>
              <a:rPr lang="ar-SY" sz="24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11</a:t>
            </a:r>
            <a:r>
              <a:rPr lang="ar-SY" sz="2400" b="1" dirty="0" smtClean="0">
                <a:latin typeface="Simplified Arabic" pitchFamily="18" charset="-78"/>
                <a:cs typeface="Simplified Arabic" pitchFamily="18" charset="-78"/>
              </a:rPr>
              <a:t>/</a:t>
            </a:r>
            <a:r>
              <a:rPr lang="ar-SY" sz="24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11</a:t>
            </a:r>
            <a:r>
              <a:rPr lang="ar-SY" sz="2400" b="1" dirty="0" smtClean="0">
                <a:latin typeface="Simplified Arabic" pitchFamily="18" charset="-78"/>
                <a:cs typeface="Simplified Arabic" pitchFamily="18" charset="-78"/>
              </a:rPr>
              <a:t>)</a:t>
            </a:r>
            <a:endParaRPr lang="ar-SY" sz="2400" b="1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1798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E8DAC621-B411-5689-F8BD-A1339C087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9552" y="6237312"/>
            <a:ext cx="912450" cy="365125"/>
          </a:xfrm>
        </p:spPr>
        <p:txBody>
          <a:bodyPr/>
          <a:lstStyle/>
          <a:p>
            <a:pPr defTabSz="914400"/>
            <a:fld id="{C489637A-11D4-42A0-937C-45FCD8DF8B40}" type="slidenum">
              <a:rPr lang="en-US" sz="4000" b="1" smtClean="0">
                <a:solidFill>
                  <a:schemeClr val="tx1"/>
                </a:solidFill>
              </a:rPr>
              <a:pPr defTabSz="914400"/>
              <a:t>32</a:t>
            </a:fld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12" name="مستطيل 10">
            <a:extLst>
              <a:ext uri="{FF2B5EF4-FFF2-40B4-BE49-F238E27FC236}">
                <a16:creationId xmlns="" xmlns:a16="http://schemas.microsoft.com/office/drawing/2014/main" id="{64D7ABD1-6CE8-347E-DC51-94CC2E3CAC16}"/>
              </a:ext>
            </a:extLst>
          </p:cNvPr>
          <p:cNvSpPr/>
          <p:nvPr/>
        </p:nvSpPr>
        <p:spPr>
          <a:xfrm>
            <a:off x="2267744" y="119356"/>
            <a:ext cx="5040560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800" b="1" dirty="0">
                <a:latin typeface="Simplified Arabic" pitchFamily="18" charset="-78"/>
                <a:cs typeface="Simplified Arabic" pitchFamily="18" charset="-78"/>
              </a:rPr>
              <a:t>التنفيذ العملي الحالي 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والنتائج (</a:t>
            </a:r>
            <a:r>
              <a:rPr lang="ar-SY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20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/19)</a:t>
            </a:r>
            <a:endParaRPr lang="ar-SY" sz="28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07C7C5D6-0AE0-D356-74AF-4730D642C6BC}"/>
              </a:ext>
            </a:extLst>
          </p:cNvPr>
          <p:cNvSpPr txBox="1"/>
          <p:nvPr/>
        </p:nvSpPr>
        <p:spPr>
          <a:xfrm>
            <a:off x="7122926" y="908720"/>
            <a:ext cx="183084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400" b="1" dirty="0" smtClean="0">
                <a:latin typeface="Simplified Arabic" pitchFamily="18" charset="-78"/>
                <a:cs typeface="Simplified Arabic" pitchFamily="18" charset="-78"/>
              </a:rPr>
              <a:t>الاستنتاجات</a:t>
            </a:r>
            <a:endParaRPr lang="ar-SY" sz="2400" b="1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7106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E8DAC621-B411-5689-F8BD-A1339C087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9552" y="6237312"/>
            <a:ext cx="905272" cy="365125"/>
          </a:xfrm>
        </p:spPr>
        <p:txBody>
          <a:bodyPr/>
          <a:lstStyle/>
          <a:p>
            <a:pPr defTabSz="914400"/>
            <a:fld id="{C489637A-11D4-42A0-937C-45FCD8DF8B40}" type="slidenum">
              <a:rPr lang="en-US" sz="4000" b="1" smtClean="0">
                <a:solidFill>
                  <a:schemeClr val="tx1"/>
                </a:solidFill>
              </a:rPr>
              <a:pPr defTabSz="914400"/>
              <a:t>33</a:t>
            </a:fld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12" name="مستطيل 10">
            <a:extLst>
              <a:ext uri="{FF2B5EF4-FFF2-40B4-BE49-F238E27FC236}">
                <a16:creationId xmlns="" xmlns:a16="http://schemas.microsoft.com/office/drawing/2014/main" id="{64D7ABD1-6CE8-347E-DC51-94CC2E3CAC16}"/>
              </a:ext>
            </a:extLst>
          </p:cNvPr>
          <p:cNvSpPr/>
          <p:nvPr/>
        </p:nvSpPr>
        <p:spPr>
          <a:xfrm>
            <a:off x="2267744" y="119356"/>
            <a:ext cx="5040560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800" b="1" dirty="0">
                <a:latin typeface="Simplified Arabic" pitchFamily="18" charset="-78"/>
                <a:cs typeface="Simplified Arabic" pitchFamily="18" charset="-78"/>
              </a:rPr>
              <a:t>التنفيذ العملي الحالي 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والنتائج (</a:t>
            </a:r>
            <a:r>
              <a:rPr lang="ar-SY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20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/</a:t>
            </a:r>
            <a:r>
              <a:rPr lang="ar-SY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20</a:t>
            </a:r>
            <a:r>
              <a:rPr lang="ar-SY" sz="2800" b="1" dirty="0" smtClean="0">
                <a:latin typeface="Simplified Arabic" pitchFamily="18" charset="-78"/>
                <a:cs typeface="Simplified Arabic" pitchFamily="18" charset="-78"/>
              </a:rPr>
              <a:t>)</a:t>
            </a:r>
            <a:endParaRPr lang="ar-SY" sz="28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07C7C5D6-0AE0-D356-74AF-4730D642C6BC}"/>
              </a:ext>
            </a:extLst>
          </p:cNvPr>
          <p:cNvSpPr txBox="1"/>
          <p:nvPr/>
        </p:nvSpPr>
        <p:spPr>
          <a:xfrm>
            <a:off x="3563888" y="908720"/>
            <a:ext cx="5389885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400" b="1" dirty="0" smtClean="0">
                <a:latin typeface="Simplified Arabic" pitchFamily="18" charset="-78"/>
                <a:cs typeface="Simplified Arabic" pitchFamily="18" charset="-78"/>
              </a:rPr>
              <a:t>مقارنة مع نتائج دراسات مرجعية </a:t>
            </a:r>
            <a:r>
              <a:rPr lang="ar-SY" sz="24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(إن توفرت)</a:t>
            </a:r>
            <a:endParaRPr lang="ar-SY" sz="2400" b="1" dirty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4646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7824" y="332656"/>
            <a:ext cx="2976339" cy="883743"/>
          </a:xfrm>
        </p:spPr>
        <p:txBody>
          <a:bodyPr>
            <a:normAutofit/>
          </a:bodyPr>
          <a:lstStyle/>
          <a:p>
            <a:pPr algn="r" rtl="1">
              <a:spcBef>
                <a:spcPct val="20000"/>
              </a:spcBef>
              <a:spcAft>
                <a:spcPts val="600"/>
              </a:spcAft>
            </a:pPr>
            <a:r>
              <a:rPr lang="ar-SY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ea typeface="+mn-ea"/>
                <a:cs typeface="Simplified Arabic" pitchFamily="18" charset="-78"/>
              </a:rPr>
              <a:t>مخطط العرض</a:t>
            </a: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ea typeface="+mn-ea"/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484784"/>
            <a:ext cx="7506241" cy="4104456"/>
          </a:xfrm>
        </p:spPr>
        <p:txBody>
          <a:bodyPr>
            <a:noAutofit/>
          </a:bodyPr>
          <a:lstStyle/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هدف البحث</a:t>
            </a:r>
            <a:endParaRPr lang="ar-SY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</a:t>
            </a: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مشكلة </a:t>
            </a: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البحث وأهميته</a:t>
            </a:r>
            <a:endParaRPr lang="ar-SY" sz="2800" b="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مخطط </a:t>
            </a: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البحث </a:t>
            </a: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المعتمد</a:t>
            </a: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ملخص الدراسات المرجعية</a:t>
            </a:r>
          </a:p>
          <a:p>
            <a:pPr algn="r" rtl="1">
              <a:buFontTx/>
              <a:buChar char="-"/>
            </a:pPr>
            <a:r>
              <a:rPr lang="ar-SY" sz="2800" b="0" dirty="0" smtClean="0">
                <a:latin typeface="Simplified Arabic" pitchFamily="18" charset="-78"/>
                <a:cs typeface="Simplified Arabic" pitchFamily="18" charset="-78"/>
              </a:rPr>
              <a:t>التنفيذ العملي الحالي والنتائج</a:t>
            </a: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خطوات المرحلة القادمة</a:t>
            </a:r>
            <a:endParaRPr lang="ar-SY" sz="2800" b="0" dirty="0" smtClean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الأبحاث المنشورة</a:t>
            </a: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 marL="0" indent="0" algn="r" rtl="1">
              <a:buNone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</a:t>
            </a: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قائمة المراجع</a:t>
            </a:r>
            <a:endParaRPr lang="ar-SY" sz="2800" b="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5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467544" y="6309320"/>
            <a:ext cx="955681" cy="365125"/>
          </a:xfrm>
        </p:spPr>
        <p:txBody>
          <a:bodyPr/>
          <a:lstStyle/>
          <a:p>
            <a:fld id="{C489637A-11D4-42A0-937C-45FCD8DF8B40}" type="slidenum">
              <a:rPr lang="en-US" sz="4400" smtClean="0"/>
              <a:t>34</a:t>
            </a:fld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242861364"/>
      </p:ext>
    </p:extLst>
  </p:cSld>
  <p:clrMapOvr>
    <a:masterClrMapping/>
  </p:clrMapOvr>
  <p:transition spd="slow">
    <p:push dir="u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90004" y="1124744"/>
            <a:ext cx="872158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ar-SY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</a:t>
            </a:r>
          </a:p>
          <a:p>
            <a:pPr algn="r" rtl="1">
              <a:lnSpc>
                <a:spcPct val="200000"/>
              </a:lnSpc>
            </a:pPr>
            <a:r>
              <a:rPr lang="ar-SY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</a:t>
            </a:r>
          </a:p>
          <a:p>
            <a:pPr algn="r" rtl="1">
              <a:lnSpc>
                <a:spcPct val="200000"/>
              </a:lnSpc>
            </a:pPr>
            <a:r>
              <a:rPr lang="ar-SY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</a:t>
            </a:r>
          </a:p>
        </p:txBody>
      </p:sp>
      <p:sp>
        <p:nvSpPr>
          <p:cNvPr id="7" name="Rectangle 6"/>
          <p:cNvSpPr/>
          <p:nvPr/>
        </p:nvSpPr>
        <p:spPr>
          <a:xfrm>
            <a:off x="3203848" y="231199"/>
            <a:ext cx="35862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Y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خطوات المرحلة </a:t>
            </a:r>
            <a:r>
              <a:rPr kumimoji="0" lang="ar-SY" sz="36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القادمة</a:t>
            </a:r>
            <a:endParaRPr kumimoji="0" lang="ar-SY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467544" y="6309320"/>
            <a:ext cx="955681" cy="365125"/>
          </a:xfrm>
        </p:spPr>
        <p:txBody>
          <a:bodyPr/>
          <a:lstStyle/>
          <a:p>
            <a:fld id="{C489637A-11D4-42A0-937C-45FCD8DF8B40}" type="slidenum">
              <a:rPr lang="en-US" sz="4400" smtClean="0"/>
              <a:t>35</a:t>
            </a:fld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99721826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7824" y="332656"/>
            <a:ext cx="2976339" cy="883743"/>
          </a:xfrm>
        </p:spPr>
        <p:txBody>
          <a:bodyPr>
            <a:normAutofit/>
          </a:bodyPr>
          <a:lstStyle/>
          <a:p>
            <a:pPr algn="r" rtl="1">
              <a:spcBef>
                <a:spcPct val="20000"/>
              </a:spcBef>
              <a:spcAft>
                <a:spcPts val="600"/>
              </a:spcAft>
            </a:pPr>
            <a:r>
              <a:rPr lang="ar-SY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ea typeface="+mn-ea"/>
                <a:cs typeface="Simplified Arabic" pitchFamily="18" charset="-78"/>
              </a:rPr>
              <a:t>مخطط العرض</a:t>
            </a: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ea typeface="+mn-ea"/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268760"/>
            <a:ext cx="7506241" cy="4680520"/>
          </a:xfrm>
        </p:spPr>
        <p:txBody>
          <a:bodyPr>
            <a:noAutofit/>
          </a:bodyPr>
          <a:lstStyle/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هدف البحث</a:t>
            </a:r>
            <a:endParaRPr lang="ar-SY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</a:t>
            </a: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مشكلة </a:t>
            </a: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البحث وأهميته</a:t>
            </a:r>
            <a:endParaRPr lang="ar-SY" sz="2800" b="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مخطط </a:t>
            </a: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البحث </a:t>
            </a: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المعتمد</a:t>
            </a:r>
            <a:endParaRPr lang="ar-SY" sz="280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الأساسيات النظرية</a:t>
            </a:r>
            <a:endParaRPr lang="ar-SY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ملخص الدراسات المرجعية</a:t>
            </a:r>
          </a:p>
          <a:p>
            <a:pPr algn="r" rtl="1">
              <a:buFontTx/>
              <a:buChar char="-"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التنفيذ العملي الحالي والنتائج</a:t>
            </a: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خطوات المرحلة القادمة</a:t>
            </a:r>
            <a:endParaRPr lang="ar-SY" sz="280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b="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الأبحاث المنشورة</a:t>
            </a:r>
          </a:p>
          <a:p>
            <a:pPr marL="0" indent="0" algn="r" rtl="1">
              <a:buNone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قائمة المراجع</a:t>
            </a:r>
            <a:endParaRPr lang="ar-SY" sz="2800" b="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5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467544" y="6309320"/>
            <a:ext cx="955681" cy="365125"/>
          </a:xfrm>
        </p:spPr>
        <p:txBody>
          <a:bodyPr/>
          <a:lstStyle/>
          <a:p>
            <a:fld id="{C489637A-11D4-42A0-937C-45FCD8DF8B40}" type="slidenum">
              <a:rPr lang="en-US" sz="4400" smtClean="0"/>
              <a:t>36</a:t>
            </a:fld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664945420"/>
      </p:ext>
    </p:extLst>
  </p:cSld>
  <p:clrMapOvr>
    <a:masterClrMapping/>
  </p:clrMapOvr>
  <p:transition spd="slow">
    <p:push dir="u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90004" y="1124744"/>
            <a:ext cx="872158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r" rtl="1">
              <a:buFontTx/>
              <a:buChar char="-"/>
            </a:pPr>
            <a:r>
              <a:rPr lang="ar-SY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البحث الأول</a:t>
            </a:r>
          </a:p>
          <a:p>
            <a:pPr marL="914400" lvl="1" indent="-457200" algn="r" rtl="1">
              <a:buFontTx/>
              <a:buChar char="-"/>
            </a:pPr>
            <a:r>
              <a:rPr lang="ar-SY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عنوان البحث</a:t>
            </a:r>
          </a:p>
          <a:p>
            <a:pPr marL="914400" lvl="1" indent="-457200" algn="r" rtl="1">
              <a:buFontTx/>
              <a:buChar char="-"/>
            </a:pPr>
            <a:r>
              <a:rPr lang="ar-SY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مكان النشر وتاريخ الإيداع وتاريخ القبول</a:t>
            </a:r>
          </a:p>
          <a:p>
            <a:pPr algn="r" rtl="1"/>
            <a:endParaRPr lang="ar-SY" sz="270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/>
            <a:r>
              <a:rPr lang="ar-SY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</a:t>
            </a:r>
            <a:r>
              <a:rPr lang="ar-SY" sz="2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البحث </a:t>
            </a:r>
            <a:r>
              <a:rPr lang="ar-SY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الثاني</a:t>
            </a:r>
            <a:endParaRPr lang="ar-SY" sz="2700" b="1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/>
            <a:endParaRPr lang="ar-SY" sz="2700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/>
            <a:r>
              <a:rPr lang="ar-SY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</a:t>
            </a:r>
            <a:r>
              <a:rPr lang="ar-SY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البحث الثالث</a:t>
            </a:r>
          </a:p>
          <a:p>
            <a:pPr marL="457200" indent="-457200" algn="r" rtl="1">
              <a:buFontTx/>
              <a:buChar char="-"/>
            </a:pPr>
            <a:endParaRPr lang="ar-SY" sz="2700" b="1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/>
            <a:r>
              <a:rPr lang="ar-SY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</a:t>
            </a:r>
            <a:r>
              <a:rPr lang="ar-SY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البحث الرابع</a:t>
            </a:r>
            <a:endParaRPr lang="ar-SY" sz="2700" b="1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/>
            <a:endParaRPr lang="ar-SY" sz="270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3848" y="231199"/>
            <a:ext cx="26901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Y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الأبحاث المنشورة</a:t>
            </a:r>
            <a:endParaRPr kumimoji="0" lang="ar-SY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467544" y="6309320"/>
            <a:ext cx="955681" cy="365125"/>
          </a:xfrm>
        </p:spPr>
        <p:txBody>
          <a:bodyPr/>
          <a:lstStyle/>
          <a:p>
            <a:fld id="{C489637A-11D4-42A0-937C-45FCD8DF8B40}" type="slidenum">
              <a:rPr lang="en-US" sz="4400" smtClean="0"/>
              <a:t>37</a:t>
            </a:fld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41831536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7824" y="332656"/>
            <a:ext cx="2976339" cy="883743"/>
          </a:xfrm>
        </p:spPr>
        <p:txBody>
          <a:bodyPr>
            <a:normAutofit/>
          </a:bodyPr>
          <a:lstStyle/>
          <a:p>
            <a:pPr algn="r" rtl="1">
              <a:spcBef>
                <a:spcPct val="20000"/>
              </a:spcBef>
              <a:spcAft>
                <a:spcPts val="600"/>
              </a:spcAft>
            </a:pPr>
            <a:r>
              <a:rPr lang="ar-SY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ea typeface="+mn-ea"/>
                <a:cs typeface="Simplified Arabic" pitchFamily="18" charset="-78"/>
              </a:rPr>
              <a:t>مخطط العرض</a:t>
            </a: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ea typeface="+mn-ea"/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484784"/>
            <a:ext cx="7506241" cy="4104456"/>
          </a:xfrm>
        </p:spPr>
        <p:txBody>
          <a:bodyPr>
            <a:noAutofit/>
          </a:bodyPr>
          <a:lstStyle/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هدف البحث</a:t>
            </a:r>
            <a:endParaRPr lang="ar-SY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</a:t>
            </a: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مشكلة </a:t>
            </a: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البحث وأهميته</a:t>
            </a:r>
            <a:endParaRPr lang="ar-SY" sz="2800" b="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مخطط </a:t>
            </a: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البحث </a:t>
            </a: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المعتمد</a:t>
            </a: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ملخص الدراسات المرجعية</a:t>
            </a:r>
          </a:p>
          <a:p>
            <a:pPr algn="r" rtl="1">
              <a:buFontTx/>
              <a:buChar char="-"/>
            </a:pPr>
            <a:r>
              <a:rPr lang="ar-SY" sz="2800" b="0" dirty="0" smtClean="0">
                <a:latin typeface="Simplified Arabic" pitchFamily="18" charset="-78"/>
                <a:cs typeface="Simplified Arabic" pitchFamily="18" charset="-78"/>
              </a:rPr>
              <a:t>التنفيذ العملي الحالي والنتائج</a:t>
            </a: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خطوات المرحلة القادمة</a:t>
            </a:r>
          </a:p>
          <a:p>
            <a:pPr algn="r" rtl="1">
              <a:buFontTx/>
              <a:buChar char="-"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الأبحاث المنشورة</a:t>
            </a:r>
          </a:p>
          <a:p>
            <a:pPr marL="0" indent="0" algn="r" rtl="1">
              <a:buNone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</a:t>
            </a:r>
            <a:r>
              <a:rPr lang="ar-SY" sz="2800" b="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قائمة المراجع</a:t>
            </a:r>
            <a:endParaRPr lang="ar-SY" sz="2800" b="0" dirty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5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467544" y="6309320"/>
            <a:ext cx="955681" cy="365125"/>
          </a:xfrm>
        </p:spPr>
        <p:txBody>
          <a:bodyPr/>
          <a:lstStyle/>
          <a:p>
            <a:fld id="{C489637A-11D4-42A0-937C-45FCD8DF8B40}" type="slidenum">
              <a:rPr lang="en-US" sz="4400" smtClean="0"/>
              <a:t>38</a:t>
            </a:fld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242861364"/>
      </p:ext>
    </p:extLst>
  </p:cSld>
  <p:clrMapOvr>
    <a:masterClrMapping/>
  </p:clrMapOvr>
  <p:transition spd="slow">
    <p:push dir="u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55776" y="260648"/>
            <a:ext cx="3168352" cy="576064"/>
          </a:xfrm>
        </p:spPr>
        <p:txBody>
          <a:bodyPr>
            <a:noAutofit/>
          </a:bodyPr>
          <a:lstStyle/>
          <a:p>
            <a:pPr algn="r" rtl="1"/>
            <a:r>
              <a:rPr lang="ar-SY" sz="3200" b="1" dirty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قائمة </a:t>
            </a:r>
            <a:r>
              <a:rPr lang="ar-SY" sz="32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المراجع</a:t>
            </a:r>
            <a:r>
              <a:rPr lang="ar-SY" sz="3200" b="1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Y" sz="3200" b="1" dirty="0" smtClean="0">
                <a:latin typeface="Simplified Arabic" pitchFamily="18" charset="-78"/>
                <a:cs typeface="Simplified Arabic" pitchFamily="18" charset="-78"/>
              </a:rPr>
              <a:t>(3/1)</a:t>
            </a:r>
            <a:endParaRPr lang="en-US" sz="3200" b="1" dirty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107504" y="6309320"/>
            <a:ext cx="1315721" cy="365125"/>
          </a:xfrm>
        </p:spPr>
        <p:txBody>
          <a:bodyPr/>
          <a:lstStyle/>
          <a:p>
            <a:fld id="{C489637A-11D4-42A0-937C-45FCD8DF8B40}" type="slidenum">
              <a:rPr lang="en-US" sz="4400" smtClean="0"/>
              <a:t>39</a:t>
            </a:fld>
            <a:endParaRPr lang="en-US" sz="4400" dirty="0"/>
          </a:p>
        </p:txBody>
      </p:sp>
      <p:sp>
        <p:nvSpPr>
          <p:cNvPr id="3" name="مستطيل 2"/>
          <p:cNvSpPr/>
          <p:nvPr/>
        </p:nvSpPr>
        <p:spPr>
          <a:xfrm>
            <a:off x="291108" y="1340768"/>
            <a:ext cx="820891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[1] First author et al. (year). Title,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Journal, ?(?), ?-?.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2] First author et al. (year). Title, Journal, ?(?), ?-?.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3]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4]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[5]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[6]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675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707904" y="404664"/>
            <a:ext cx="1994992" cy="710952"/>
          </a:xfrm>
        </p:spPr>
        <p:txBody>
          <a:bodyPr>
            <a:normAutofit/>
          </a:bodyPr>
          <a:lstStyle/>
          <a:p>
            <a:pPr algn="r" rtl="1"/>
            <a:r>
              <a:rPr lang="ar-AE" sz="3200" b="1" dirty="0" smtClean="0">
                <a:solidFill>
                  <a:schemeClr val="tx1"/>
                </a:solidFill>
                <a:cs typeface="Simplified Arabic" panose="02020603050405020304" pitchFamily="18" charset="-78"/>
              </a:rPr>
              <a:t>هدف</a:t>
            </a:r>
            <a:r>
              <a:rPr lang="ar-SY" sz="3200" b="1" dirty="0" smtClean="0">
                <a:solidFill>
                  <a:schemeClr val="tx1"/>
                </a:solidFill>
                <a:cs typeface="Simplified Arabic" panose="02020603050405020304" pitchFamily="18" charset="-78"/>
              </a:rPr>
              <a:t> </a:t>
            </a:r>
            <a:r>
              <a:rPr lang="ar-AE" sz="3200" b="1" dirty="0">
                <a:solidFill>
                  <a:schemeClr val="tx1"/>
                </a:solidFill>
                <a:cs typeface="Simplified Arabic" panose="02020603050405020304" pitchFamily="18" charset="-78"/>
              </a:rPr>
              <a:t>البحث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323528" y="6237312"/>
            <a:ext cx="595641" cy="365125"/>
          </a:xfrm>
        </p:spPr>
        <p:txBody>
          <a:bodyPr/>
          <a:lstStyle/>
          <a:p>
            <a:fld id="{C489637A-11D4-42A0-937C-45FCD8DF8B40}" type="slidenum">
              <a:rPr lang="en-US" sz="4400" smtClean="0"/>
              <a:t>4</a:t>
            </a:fld>
            <a:endParaRPr lang="en-US" sz="4400" dirty="0"/>
          </a:p>
        </p:txBody>
      </p:sp>
      <p:sp>
        <p:nvSpPr>
          <p:cNvPr id="3" name="مستطيل 2"/>
          <p:cNvSpPr/>
          <p:nvPr/>
        </p:nvSpPr>
        <p:spPr>
          <a:xfrm>
            <a:off x="467544" y="1556792"/>
            <a:ext cx="8172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 rtl="1">
              <a:lnSpc>
                <a:spcPct val="150000"/>
              </a:lnSpc>
              <a:buFontTx/>
              <a:buChar char="-"/>
            </a:pPr>
            <a:r>
              <a:rPr lang="ar-SY" sz="2800" dirty="0" smtClean="0">
                <a:latin typeface="Simplified Arabic" pitchFamily="18" charset="-78"/>
                <a:cs typeface="Simplified Arabic" pitchFamily="18" charset="-78"/>
              </a:rPr>
              <a:t>(يجب أن يكون هدف البحث مطابق لعنوان البحث)</a:t>
            </a:r>
          </a:p>
          <a:p>
            <a:pPr marL="457200" indent="-457200" algn="just" rtl="1">
              <a:lnSpc>
                <a:spcPct val="150000"/>
              </a:lnSpc>
              <a:buFontTx/>
              <a:buChar char="-"/>
            </a:pPr>
            <a:endParaRPr lang="ar-SY" sz="2800" dirty="0">
              <a:latin typeface="Simplified Arabic" pitchFamily="18" charset="-78"/>
              <a:cs typeface="Simplified Arabic" pitchFamily="18" charset="-78"/>
            </a:endParaRPr>
          </a:p>
          <a:p>
            <a:pPr marL="457200" indent="-457200" algn="just" rtl="1">
              <a:lnSpc>
                <a:spcPct val="150000"/>
              </a:lnSpc>
              <a:buFontTx/>
              <a:buChar char="-"/>
            </a:pPr>
            <a:r>
              <a:rPr lang="ar-SY" sz="2800" dirty="0" smtClean="0">
                <a:latin typeface="Simplified Arabic" pitchFamily="18" charset="-78"/>
                <a:cs typeface="Simplified Arabic" pitchFamily="18" charset="-78"/>
              </a:rPr>
              <a:t>(تحديد السيناريو/المنظومة/حالة الاستخدام/... الذي ستجري دراسته)</a:t>
            </a:r>
            <a:endParaRPr lang="ar-SY" sz="2800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6079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771800" y="260648"/>
            <a:ext cx="2952328" cy="576064"/>
          </a:xfrm>
        </p:spPr>
        <p:txBody>
          <a:bodyPr>
            <a:noAutofit/>
          </a:bodyPr>
          <a:lstStyle/>
          <a:p>
            <a:pPr algn="r" rtl="1"/>
            <a:r>
              <a:rPr lang="ar-SY" sz="3200" b="1" dirty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قائمة </a:t>
            </a:r>
            <a:r>
              <a:rPr lang="ar-SY" sz="32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المراجع</a:t>
            </a:r>
            <a:r>
              <a:rPr lang="ar-SY" sz="3200" b="1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Y" sz="3200" b="1" dirty="0" smtClean="0">
                <a:latin typeface="Simplified Arabic" pitchFamily="18" charset="-78"/>
                <a:cs typeface="Simplified Arabic" pitchFamily="18" charset="-78"/>
              </a:rPr>
              <a:t>(3/2)</a:t>
            </a:r>
            <a:endParaRPr lang="en-US" sz="3200" b="1" dirty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107504" y="6309320"/>
            <a:ext cx="1315721" cy="365125"/>
          </a:xfrm>
        </p:spPr>
        <p:txBody>
          <a:bodyPr/>
          <a:lstStyle/>
          <a:p>
            <a:fld id="{C489637A-11D4-42A0-937C-45FCD8DF8B40}" type="slidenum">
              <a:rPr lang="en-US" sz="4400" smtClean="0"/>
              <a:t>40</a:t>
            </a:fld>
            <a:endParaRPr lang="en-US" sz="4400" dirty="0"/>
          </a:p>
        </p:txBody>
      </p:sp>
      <p:sp>
        <p:nvSpPr>
          <p:cNvPr id="3" name="مستطيل 2"/>
          <p:cNvSpPr/>
          <p:nvPr/>
        </p:nvSpPr>
        <p:spPr>
          <a:xfrm>
            <a:off x="291108" y="1340768"/>
            <a:ext cx="820891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ar-SY" sz="20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]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First author et al. (year). Title,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Journal, ?(?), ?-?.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[]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First author et al. (year). Title, Journal, ?(?), ?-?.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[]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[]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[]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[]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26167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55776" y="260648"/>
            <a:ext cx="3168352" cy="576064"/>
          </a:xfrm>
        </p:spPr>
        <p:txBody>
          <a:bodyPr>
            <a:noAutofit/>
          </a:bodyPr>
          <a:lstStyle/>
          <a:p>
            <a:pPr algn="r" rtl="1"/>
            <a:r>
              <a:rPr lang="ar-SY" sz="3200" b="1" dirty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قائمة </a:t>
            </a:r>
            <a:r>
              <a:rPr lang="ar-SY" sz="32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المراجع</a:t>
            </a:r>
            <a:r>
              <a:rPr lang="ar-SY" sz="3200" b="1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Y" sz="3200" b="1" dirty="0" smtClean="0">
                <a:latin typeface="Simplified Arabic" pitchFamily="18" charset="-78"/>
                <a:cs typeface="Simplified Arabic" pitchFamily="18" charset="-78"/>
              </a:rPr>
              <a:t>(3/3)</a:t>
            </a:r>
            <a:endParaRPr lang="en-US" sz="3200" b="1" dirty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107504" y="6309320"/>
            <a:ext cx="1315721" cy="365125"/>
          </a:xfrm>
        </p:spPr>
        <p:txBody>
          <a:bodyPr/>
          <a:lstStyle/>
          <a:p>
            <a:fld id="{C489637A-11D4-42A0-937C-45FCD8DF8B40}" type="slidenum">
              <a:rPr lang="en-US" sz="4400" smtClean="0"/>
              <a:t>41</a:t>
            </a:fld>
            <a:endParaRPr lang="en-US" sz="4400" dirty="0"/>
          </a:p>
        </p:txBody>
      </p:sp>
      <p:sp>
        <p:nvSpPr>
          <p:cNvPr id="3" name="مستطيل 2"/>
          <p:cNvSpPr/>
          <p:nvPr/>
        </p:nvSpPr>
        <p:spPr>
          <a:xfrm>
            <a:off x="291108" y="1340768"/>
            <a:ext cx="820891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ar-SY" sz="2000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]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First author et al. (year). Title,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Journal, ?(?), ?-?.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[]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First author et al. (year). Title, Journal, ?(?), ?-?.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[]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[]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[]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[]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78300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738283" y="294669"/>
            <a:ext cx="184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ar-SY" sz="36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AD304A7D-8B06-4118-B117-D2E0C1DB71D0}"/>
              </a:ext>
            </a:extLst>
          </p:cNvPr>
          <p:cNvSpPr/>
          <p:nvPr/>
        </p:nvSpPr>
        <p:spPr>
          <a:xfrm>
            <a:off x="184569" y="1149183"/>
            <a:ext cx="87150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/>
            <a:endParaRPr lang="en-US" sz="2000" dirty="0">
              <a:cs typeface="+mj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072956A-1F28-47E8-BD14-7231CF62A69D}"/>
              </a:ext>
            </a:extLst>
          </p:cNvPr>
          <p:cNvSpPr/>
          <p:nvPr/>
        </p:nvSpPr>
        <p:spPr>
          <a:xfrm>
            <a:off x="1085725" y="2492896"/>
            <a:ext cx="69127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5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شكراً لحسن استماعكم</a:t>
            </a:r>
            <a:endParaRPr lang="ar-SY" sz="5400" b="1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01156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7824" y="332656"/>
            <a:ext cx="2976339" cy="883743"/>
          </a:xfrm>
        </p:spPr>
        <p:txBody>
          <a:bodyPr>
            <a:normAutofit/>
          </a:bodyPr>
          <a:lstStyle/>
          <a:p>
            <a:pPr algn="r" rtl="1">
              <a:spcBef>
                <a:spcPct val="20000"/>
              </a:spcBef>
              <a:spcAft>
                <a:spcPts val="600"/>
              </a:spcAft>
            </a:pPr>
            <a:r>
              <a:rPr lang="ar-SY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ea typeface="+mn-ea"/>
                <a:cs typeface="Simplified Arabic" pitchFamily="18" charset="-78"/>
              </a:rPr>
              <a:t>مخطط العرض</a:t>
            </a: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ea typeface="+mn-ea"/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484784"/>
            <a:ext cx="7506241" cy="4680520"/>
          </a:xfrm>
        </p:spPr>
        <p:txBody>
          <a:bodyPr>
            <a:noAutofit/>
          </a:bodyPr>
          <a:lstStyle/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هدف البحث</a:t>
            </a:r>
            <a:endParaRPr lang="ar-SY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</a:t>
            </a:r>
            <a:r>
              <a:rPr lang="ar-SY" sz="2800" b="0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مشكلة </a:t>
            </a:r>
            <a:r>
              <a:rPr lang="ar-SY" sz="2800" b="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البحث وأهميته</a:t>
            </a:r>
            <a:endParaRPr lang="ar-SY" sz="2800" b="0" dirty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مخطط </a:t>
            </a: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البحث </a:t>
            </a: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المعتمد</a:t>
            </a:r>
          </a:p>
          <a:p>
            <a:pPr algn="r" rtl="1">
              <a:buFontTx/>
              <a:buChar char="-"/>
            </a:pPr>
            <a:r>
              <a:rPr lang="ar-SY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الأساسيات </a:t>
            </a: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النظرية</a:t>
            </a:r>
            <a:endParaRPr lang="ar-SY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ملخص الدراسات المرجعية</a:t>
            </a:r>
          </a:p>
          <a:p>
            <a:pPr algn="r" rtl="1">
              <a:buFontTx/>
              <a:buChar char="-"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التنفيذ العملي الحالي والنتائج</a:t>
            </a: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خطوات المرحلة القادمة</a:t>
            </a:r>
          </a:p>
          <a:p>
            <a:pPr algn="r" rtl="1">
              <a:buFontTx/>
              <a:buChar char="-"/>
            </a:pPr>
            <a:r>
              <a:rPr lang="ar-SY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الأبحاث </a:t>
            </a: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المنشورة</a:t>
            </a:r>
            <a:endParaRPr lang="ar-SY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قائمة المراجع</a:t>
            </a:r>
            <a:endParaRPr lang="ar-SY" sz="2800" b="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67544" y="6165304"/>
            <a:ext cx="595641" cy="365125"/>
          </a:xfrm>
        </p:spPr>
        <p:txBody>
          <a:bodyPr/>
          <a:lstStyle/>
          <a:p>
            <a:fld id="{C489637A-11D4-42A0-937C-45FCD8DF8B40}" type="slidenum">
              <a:rPr lang="en-US" sz="4400" smtClean="0">
                <a:solidFill>
                  <a:schemeClr val="tx1"/>
                </a:solidFill>
              </a:rPr>
              <a:t>5</a:t>
            </a:fld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78774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323528" y="6309320"/>
            <a:ext cx="984019" cy="365125"/>
          </a:xfrm>
        </p:spPr>
        <p:txBody>
          <a:bodyPr/>
          <a:lstStyle/>
          <a:p>
            <a:pPr algn="l"/>
            <a:fld id="{C489637A-11D4-42A0-937C-45FCD8DF8B40}" type="slidenum">
              <a:rPr lang="en-US" sz="4000" b="1">
                <a:solidFill>
                  <a:schemeClr val="tx1"/>
                </a:solidFill>
              </a:rPr>
              <a:pPr algn="l"/>
              <a:t>6</a:t>
            </a:fld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 idx="4294967295"/>
          </p:nvPr>
        </p:nvSpPr>
        <p:spPr>
          <a:xfrm>
            <a:off x="2339752" y="143313"/>
            <a:ext cx="3462583" cy="719138"/>
          </a:xfrm>
        </p:spPr>
        <p:txBody>
          <a:bodyPr>
            <a:normAutofit/>
          </a:bodyPr>
          <a:lstStyle/>
          <a:p>
            <a:pPr algn="ctr" defTabSz="457200" rtl="0"/>
            <a:r>
              <a:rPr lang="ar-AE" sz="3200" b="1" dirty="0" smtClean="0">
                <a:solidFill>
                  <a:schemeClr val="tx1"/>
                </a:solidFill>
                <a:latin typeface="Simplified Arabic" pitchFamily="18" charset="-78"/>
                <a:ea typeface="+mn-ea"/>
                <a:cs typeface="Simplified Arabic" pitchFamily="18" charset="-78"/>
              </a:rPr>
              <a:t>مشكلة البحث</a:t>
            </a:r>
            <a:r>
              <a:rPr lang="ar-SY" sz="3200" b="1" dirty="0" smtClean="0">
                <a:solidFill>
                  <a:schemeClr val="tx1"/>
                </a:solidFill>
                <a:latin typeface="Simplified Arabic" pitchFamily="18" charset="-78"/>
                <a:ea typeface="+mn-ea"/>
                <a:cs typeface="Simplified Arabic" pitchFamily="18" charset="-78"/>
              </a:rPr>
              <a:t> وأهميته</a:t>
            </a:r>
            <a:endParaRPr lang="en-US" sz="3200" b="1" dirty="0">
              <a:solidFill>
                <a:schemeClr val="tx1"/>
              </a:solidFill>
              <a:latin typeface="Simplified Arabic" pitchFamily="18" charset="-78"/>
              <a:ea typeface="+mn-ea"/>
              <a:cs typeface="Simplified Arabic" pitchFamily="18" charset="-78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510989" y="1304541"/>
            <a:ext cx="806020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200000"/>
              </a:lnSpc>
            </a:pP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-</a:t>
            </a:r>
            <a:r>
              <a:rPr lang="ar-SY" sz="2400" dirty="0">
                <a:latin typeface="Simplified Arabic" pitchFamily="18" charset="-78"/>
                <a:cs typeface="Simplified Arabic" pitchFamily="18" charset="-78"/>
              </a:rPr>
              <a:t> </a:t>
            </a:r>
            <a:endParaRPr lang="en-US" sz="2400" dirty="0">
              <a:latin typeface="Simplified Arabic" pitchFamily="18" charset="-78"/>
              <a:cs typeface="Simplified Arabic" pitchFamily="18" charset="-78"/>
            </a:endParaRPr>
          </a:p>
          <a:p>
            <a:pPr algn="just" rtl="1">
              <a:lnSpc>
                <a:spcPct val="200000"/>
              </a:lnSpc>
            </a:pP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- </a:t>
            </a:r>
          </a:p>
          <a:p>
            <a:pPr algn="just" rtl="1">
              <a:lnSpc>
                <a:spcPct val="200000"/>
              </a:lnSpc>
            </a:pP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- </a:t>
            </a:r>
            <a:endParaRPr lang="ar-SY" sz="24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5" name="عنوان 1"/>
          <p:cNvSpPr txBox="1">
            <a:spLocks/>
          </p:cNvSpPr>
          <p:nvPr/>
        </p:nvSpPr>
        <p:spPr>
          <a:xfrm>
            <a:off x="6804246" y="508738"/>
            <a:ext cx="1990815" cy="8215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defTabSz="457200" rtl="1">
              <a:lnSpc>
                <a:spcPct val="100000"/>
              </a:lnSpc>
            </a:pPr>
            <a:r>
              <a:rPr lang="ar-AE" sz="2800" b="1" dirty="0" smtClean="0">
                <a:latin typeface="Simplified Arabic" pitchFamily="18" charset="-78"/>
                <a:ea typeface="+mn-ea"/>
                <a:cs typeface="Simplified Arabic" pitchFamily="18" charset="-78"/>
              </a:rPr>
              <a:t>مشكلة البحث</a:t>
            </a:r>
            <a:endParaRPr lang="en-US" sz="2800" b="1" dirty="0">
              <a:latin typeface="Simplified Arabic" pitchFamily="18" charset="-78"/>
              <a:ea typeface="+mn-ea"/>
              <a:cs typeface="Simplified Arabic" pitchFamily="18" charset="-78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7020273" y="3520037"/>
            <a:ext cx="1774790" cy="7191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defTabSz="457200" rtl="1"/>
            <a:r>
              <a:rPr lang="ar-SY" sz="2800" b="1" dirty="0" smtClean="0">
                <a:latin typeface="Simplified Arabic" pitchFamily="18" charset="-78"/>
                <a:ea typeface="+mn-ea"/>
                <a:cs typeface="Simplified Arabic" pitchFamily="18" charset="-78"/>
              </a:rPr>
              <a:t>أهمية</a:t>
            </a:r>
            <a:r>
              <a:rPr lang="ar-AE" sz="2800" b="1" dirty="0" smtClean="0">
                <a:latin typeface="Simplified Arabic" pitchFamily="18" charset="-78"/>
                <a:ea typeface="+mn-ea"/>
                <a:cs typeface="Simplified Arabic" pitchFamily="18" charset="-78"/>
              </a:rPr>
              <a:t> البحث</a:t>
            </a:r>
            <a:endParaRPr lang="en-US" sz="2800" b="1" dirty="0">
              <a:latin typeface="Simplified Arabic" pitchFamily="18" charset="-78"/>
              <a:ea typeface="+mn-ea"/>
              <a:cs typeface="Simplified Arabic" pitchFamily="18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0989" y="4148817"/>
            <a:ext cx="7979409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- </a:t>
            </a:r>
          </a:p>
          <a:p>
            <a:pPr algn="r" rtl="1">
              <a:lnSpc>
                <a:spcPct val="150000"/>
              </a:lnSpc>
            </a:pP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- </a:t>
            </a:r>
          </a:p>
          <a:p>
            <a:pPr algn="r" rtl="1">
              <a:lnSpc>
                <a:spcPct val="150000"/>
              </a:lnSpc>
            </a:pP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-</a:t>
            </a:r>
            <a:endParaRPr lang="en-US" sz="2400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2347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7824" y="332656"/>
            <a:ext cx="2976339" cy="883743"/>
          </a:xfrm>
        </p:spPr>
        <p:txBody>
          <a:bodyPr>
            <a:normAutofit/>
          </a:bodyPr>
          <a:lstStyle/>
          <a:p>
            <a:pPr algn="r" rtl="1">
              <a:spcBef>
                <a:spcPct val="20000"/>
              </a:spcBef>
              <a:spcAft>
                <a:spcPts val="600"/>
              </a:spcAft>
            </a:pPr>
            <a:r>
              <a:rPr lang="ar-SY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ea typeface="+mn-ea"/>
                <a:cs typeface="Simplified Arabic" pitchFamily="18" charset="-78"/>
              </a:rPr>
              <a:t>مخطط العرض</a:t>
            </a: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ea typeface="+mn-ea"/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484784"/>
            <a:ext cx="7506241" cy="4536504"/>
          </a:xfrm>
        </p:spPr>
        <p:txBody>
          <a:bodyPr>
            <a:noAutofit/>
          </a:bodyPr>
          <a:lstStyle/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هدف البحث</a:t>
            </a:r>
            <a:endParaRPr lang="ar-SY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</a:t>
            </a: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مشكلة </a:t>
            </a: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البحث وأهميته</a:t>
            </a:r>
            <a:endParaRPr lang="ar-SY" sz="2800" b="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b="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مخطط </a:t>
            </a:r>
            <a:r>
              <a:rPr lang="ar-SY" sz="2800" b="0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البحث </a:t>
            </a:r>
            <a:r>
              <a:rPr lang="ar-SY" sz="2800" b="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المعتمد</a:t>
            </a:r>
          </a:p>
          <a:p>
            <a:pPr algn="r" rtl="1">
              <a:buFontTx/>
              <a:buChar char="-"/>
            </a:pPr>
            <a:r>
              <a:rPr lang="ar-SY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الأساسيات </a:t>
            </a: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النظرية</a:t>
            </a: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ملخص الدراسات المرجعية</a:t>
            </a:r>
          </a:p>
          <a:p>
            <a:pPr algn="r" rtl="1">
              <a:buFontTx/>
              <a:buChar char="-"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التنفيذ العملي الحالي والنتائج</a:t>
            </a: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خطوات المرحلة القادمة</a:t>
            </a:r>
          </a:p>
          <a:p>
            <a:pPr algn="r" rtl="1">
              <a:buFontTx/>
              <a:buChar char="-"/>
            </a:pPr>
            <a:r>
              <a:rPr lang="ar-SY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الأبحاث </a:t>
            </a: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المنشورة</a:t>
            </a:r>
            <a:endParaRPr lang="ar-SY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قائمة المراجع</a:t>
            </a:r>
            <a:endParaRPr lang="ar-SY" sz="2800" b="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67544" y="6165304"/>
            <a:ext cx="595641" cy="365125"/>
          </a:xfrm>
        </p:spPr>
        <p:txBody>
          <a:bodyPr/>
          <a:lstStyle/>
          <a:p>
            <a:fld id="{C489637A-11D4-42A0-937C-45FCD8DF8B40}" type="slidenum">
              <a:rPr lang="en-US" sz="4400" smtClean="0">
                <a:solidFill>
                  <a:schemeClr val="tx1"/>
                </a:solidFill>
              </a:rPr>
              <a:t>7</a:t>
            </a:fld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78774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55776" y="188640"/>
            <a:ext cx="3419872" cy="720080"/>
          </a:xfrm>
        </p:spPr>
        <p:txBody>
          <a:bodyPr>
            <a:noAutofit/>
          </a:bodyPr>
          <a:lstStyle/>
          <a:p>
            <a:pPr algn="r" rtl="1"/>
            <a:r>
              <a:rPr lang="ar-SY" sz="32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مخطط</a:t>
            </a:r>
            <a:r>
              <a:rPr lang="ar-AE" sz="32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AE" sz="3200" b="1" dirty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البحث</a:t>
            </a:r>
            <a:r>
              <a:rPr lang="ar-SY" sz="3200" b="1" dirty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Y" sz="32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المعتمد</a:t>
            </a:r>
            <a:endParaRPr lang="en-US" sz="3200" dirty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251520" y="6312302"/>
            <a:ext cx="667649" cy="365125"/>
          </a:xfrm>
        </p:spPr>
        <p:txBody>
          <a:bodyPr/>
          <a:lstStyle/>
          <a:p>
            <a:fld id="{C489637A-11D4-42A0-937C-45FCD8DF8B40}" type="slidenum">
              <a:rPr lang="en-US" sz="4400" smtClean="0"/>
              <a:t>8</a:t>
            </a:fld>
            <a:endParaRPr lang="en-US" sz="4400" dirty="0"/>
          </a:p>
        </p:txBody>
      </p:sp>
      <p:sp>
        <p:nvSpPr>
          <p:cNvPr id="3" name="مستطيل 2"/>
          <p:cNvSpPr/>
          <p:nvPr/>
        </p:nvSpPr>
        <p:spPr>
          <a:xfrm>
            <a:off x="107504" y="908720"/>
            <a:ext cx="8784976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- إجراء </a:t>
            </a:r>
            <a:r>
              <a:rPr lang="ar-SY" sz="2400" dirty="0">
                <a:latin typeface="Simplified Arabic" pitchFamily="18" charset="-78"/>
                <a:cs typeface="Simplified Arabic" pitchFamily="18" charset="-78"/>
              </a:rPr>
              <a:t>دراسة </a:t>
            </a: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مرجعية ونظرية لـ</a:t>
            </a:r>
            <a:endParaRPr lang="ar-SY" sz="2400" dirty="0"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lnSpc>
                <a:spcPct val="150000"/>
              </a:lnSpc>
            </a:pP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- إجراء </a:t>
            </a:r>
            <a:r>
              <a:rPr lang="ar-SY" sz="2400" dirty="0">
                <a:latin typeface="Simplified Arabic" pitchFamily="18" charset="-78"/>
                <a:cs typeface="Simplified Arabic" pitchFamily="18" charset="-78"/>
              </a:rPr>
              <a:t>دراسة مرجعية ونظرية لبروتوكولات </a:t>
            </a: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لـ</a:t>
            </a:r>
          </a:p>
          <a:p>
            <a:pPr algn="r" rtl="1">
              <a:lnSpc>
                <a:spcPct val="150000"/>
              </a:lnSpc>
            </a:pP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- محاكاة/مضاهاة شبكة/منظومة ..</a:t>
            </a:r>
          </a:p>
          <a:p>
            <a:pPr algn="r" rtl="1">
              <a:lnSpc>
                <a:spcPct val="150000"/>
              </a:lnSpc>
            </a:pP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- اقتراح خوارزمية/طريقة/منهجية/.. </a:t>
            </a:r>
          </a:p>
          <a:p>
            <a:pPr algn="r" rtl="1">
              <a:lnSpc>
                <a:spcPct val="150000"/>
              </a:lnSpc>
            </a:pP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- تقييم </a:t>
            </a:r>
            <a:r>
              <a:rPr lang="ar-SY" sz="2400" dirty="0">
                <a:latin typeface="Simplified Arabic" pitchFamily="18" charset="-78"/>
                <a:cs typeface="Simplified Arabic" pitchFamily="18" charset="-78"/>
              </a:rPr>
              <a:t>أداء </a:t>
            </a: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الخوارزمية/... في الشبكة/... المدروسة</a:t>
            </a:r>
            <a:endParaRPr lang="ar-SY" sz="2400" dirty="0"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lnSpc>
                <a:spcPct val="150000"/>
              </a:lnSpc>
            </a:pP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- إجراء </a:t>
            </a:r>
            <a:r>
              <a:rPr lang="ar-SY" sz="2400" dirty="0">
                <a:latin typeface="Simplified Arabic" pitchFamily="18" charset="-78"/>
                <a:cs typeface="Simplified Arabic" pitchFamily="18" charset="-78"/>
              </a:rPr>
              <a:t>مقارنة مع نتائج دراسات </a:t>
            </a: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مرجعية</a:t>
            </a:r>
            <a:endParaRPr lang="ar-SY" sz="2400" dirty="0"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lnSpc>
                <a:spcPct val="150000"/>
              </a:lnSpc>
            </a:pP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- نشر </a:t>
            </a:r>
            <a:r>
              <a:rPr lang="ar-SY" sz="2400" dirty="0">
                <a:latin typeface="Simplified Arabic" pitchFamily="18" charset="-78"/>
                <a:cs typeface="Simplified Arabic" pitchFamily="18" charset="-78"/>
              </a:rPr>
              <a:t>مقالة </a:t>
            </a: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علمية/مقالتين علميتين </a:t>
            </a:r>
            <a:r>
              <a:rPr lang="ar-SY" sz="2400" dirty="0">
                <a:latin typeface="Simplified Arabic" pitchFamily="18" charset="-78"/>
                <a:cs typeface="Simplified Arabic" pitchFamily="18" charset="-78"/>
              </a:rPr>
              <a:t>على الأقل في مجلات محكمة معتمدة من جامعة </a:t>
            </a: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دمشق</a:t>
            </a:r>
            <a:endParaRPr lang="ar-SY" sz="2400" dirty="0"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lnSpc>
                <a:spcPct val="150000"/>
              </a:lnSpc>
            </a:pP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- كتابة الرسالة/الأطروحة</a:t>
            </a:r>
            <a:endParaRPr lang="ar-SY" sz="2400" dirty="0"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lnSpc>
                <a:spcPct val="150000"/>
              </a:lnSpc>
            </a:pP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- الدفاع </a:t>
            </a:r>
            <a:r>
              <a:rPr lang="ar-SY" sz="2400" dirty="0">
                <a:latin typeface="Simplified Arabic" pitchFamily="18" charset="-78"/>
                <a:cs typeface="Simplified Arabic" pitchFamily="18" charset="-78"/>
              </a:rPr>
              <a:t>عن </a:t>
            </a: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الرسالة/الأطروحة </a:t>
            </a:r>
            <a:r>
              <a:rPr lang="ar-SY" sz="2400" dirty="0">
                <a:latin typeface="Simplified Arabic" pitchFamily="18" charset="-78"/>
                <a:cs typeface="Simplified Arabic" pitchFamily="18" charset="-78"/>
              </a:rPr>
              <a:t>حال ورود الموافقات </a:t>
            </a:r>
            <a:r>
              <a:rPr lang="ar-SY" sz="2400" dirty="0" smtClean="0">
                <a:latin typeface="Simplified Arabic" pitchFamily="18" charset="-78"/>
                <a:cs typeface="Simplified Arabic" pitchFamily="18" charset="-78"/>
              </a:rPr>
              <a:t>اللازمة</a:t>
            </a:r>
            <a:endParaRPr lang="ar-SY" sz="2400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02990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7824" y="332656"/>
            <a:ext cx="2976339" cy="883743"/>
          </a:xfrm>
        </p:spPr>
        <p:txBody>
          <a:bodyPr>
            <a:normAutofit/>
          </a:bodyPr>
          <a:lstStyle/>
          <a:p>
            <a:pPr algn="r" rtl="1">
              <a:spcBef>
                <a:spcPct val="20000"/>
              </a:spcBef>
              <a:spcAft>
                <a:spcPts val="600"/>
              </a:spcAft>
            </a:pPr>
            <a:r>
              <a:rPr lang="ar-SY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ea typeface="+mn-ea"/>
                <a:cs typeface="Simplified Arabic" pitchFamily="18" charset="-78"/>
              </a:rPr>
              <a:t>مخطط العرض</a:t>
            </a: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ea typeface="+mn-ea"/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484784"/>
            <a:ext cx="7506241" cy="4680520"/>
          </a:xfrm>
        </p:spPr>
        <p:txBody>
          <a:bodyPr>
            <a:noAutofit/>
          </a:bodyPr>
          <a:lstStyle/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هدف البحث</a:t>
            </a:r>
            <a:endParaRPr lang="ar-SY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</a:t>
            </a: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مشكلة </a:t>
            </a: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البحث وأهميته</a:t>
            </a:r>
            <a:endParaRPr lang="ar-SY" sz="2800" b="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مخطط </a:t>
            </a:r>
            <a:r>
              <a:rPr lang="ar-SY" sz="2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البحث </a:t>
            </a: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المعتمد</a:t>
            </a:r>
            <a:endParaRPr lang="ar-SY" sz="280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الأساسيات النظرية</a:t>
            </a:r>
            <a:endParaRPr lang="ar-SY" sz="2800" b="0" dirty="0" smtClean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ملخص الدراسات المرجعية</a:t>
            </a:r>
          </a:p>
          <a:p>
            <a:pPr algn="r" rtl="1">
              <a:buFontTx/>
              <a:buChar char="-"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التنفيذ العملي الحالي والنتائج</a:t>
            </a:r>
          </a:p>
          <a:p>
            <a:pPr algn="r" rtl="1">
              <a:buFontTx/>
              <a:buChar char="-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خطوات المرحلة القادمة</a:t>
            </a:r>
          </a:p>
          <a:p>
            <a:pPr algn="r" rtl="1">
              <a:buFontTx/>
              <a:buChar char="-"/>
            </a:pPr>
            <a:r>
              <a:rPr lang="ar-SY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الأبحاث </a:t>
            </a: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المنشورة</a:t>
            </a:r>
            <a:endParaRPr lang="ar-SY" sz="2800" b="0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SY" sz="2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قائمة المراجع</a:t>
            </a:r>
            <a:endParaRPr lang="ar-SY" sz="2800" b="0" dirty="0">
              <a:solidFill>
                <a:schemeClr val="tx1">
                  <a:lumMod val="95000"/>
                  <a:lumOff val="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67544" y="6165304"/>
            <a:ext cx="595641" cy="365125"/>
          </a:xfrm>
        </p:spPr>
        <p:txBody>
          <a:bodyPr/>
          <a:lstStyle/>
          <a:p>
            <a:fld id="{C489637A-11D4-42A0-937C-45FCD8DF8B40}" type="slidenum">
              <a:rPr lang="en-US" sz="4400" smtClean="0">
                <a:solidFill>
                  <a:schemeClr val="tx1"/>
                </a:solidFill>
              </a:rPr>
              <a:t>9</a:t>
            </a:fld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358716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3883</TotalTime>
  <Words>1286</Words>
  <Application>Microsoft Office PowerPoint</Application>
  <PresentationFormat>On-screen Show (4:3)</PresentationFormat>
  <Paragraphs>432</Paragraphs>
  <Slides>42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PowerPoint Presentation</vt:lpstr>
      <vt:lpstr>مخطط العرض</vt:lpstr>
      <vt:lpstr>مخطط العرض</vt:lpstr>
      <vt:lpstr>هدف البحث</vt:lpstr>
      <vt:lpstr>مخطط العرض</vt:lpstr>
      <vt:lpstr>مشكلة البحث وأهميته</vt:lpstr>
      <vt:lpstr>مخطط العرض</vt:lpstr>
      <vt:lpstr>مخطط البحث المعتمد</vt:lpstr>
      <vt:lpstr>مخطط العرض</vt:lpstr>
      <vt:lpstr>الأساسيات النظرية(6/1)</vt:lpstr>
      <vt:lpstr>الأساسيات النظرية(6/2)</vt:lpstr>
      <vt:lpstr>الأساسيات النظرية(6/3)</vt:lpstr>
      <vt:lpstr>الأساسيات النظرية(6/4)</vt:lpstr>
      <vt:lpstr>الأساسيات النظرية(6/5)</vt:lpstr>
      <vt:lpstr>الأساسيات النظرية(6/6)</vt:lpstr>
      <vt:lpstr>مخطط العرض</vt:lpstr>
      <vt:lpstr>PowerPoint Presentation</vt:lpstr>
      <vt:lpstr>PowerPoint Presentation</vt:lpstr>
      <vt:lpstr>PowerPoint Presentation</vt:lpstr>
      <vt:lpstr>مخطط العرض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مخطط العرض</vt:lpstr>
      <vt:lpstr>PowerPoint Presentation</vt:lpstr>
      <vt:lpstr>مخطط العرض</vt:lpstr>
      <vt:lpstr>PowerPoint Presentation</vt:lpstr>
      <vt:lpstr>مخطط العرض</vt:lpstr>
      <vt:lpstr>قائمة المراجع (3/1)</vt:lpstr>
      <vt:lpstr>قائمة المراجع (3/2)</vt:lpstr>
      <vt:lpstr>قائمة المراجع (3/3)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DR.Ahmed Saker 2o1O</dc:creator>
  <cp:lastModifiedBy>Dana</cp:lastModifiedBy>
  <cp:revision>984</cp:revision>
  <dcterms:created xsi:type="dcterms:W3CDTF">2022-03-11T15:34:43Z</dcterms:created>
  <dcterms:modified xsi:type="dcterms:W3CDTF">2023-10-12T15:25:11Z</dcterms:modified>
</cp:coreProperties>
</file>