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4" r:id="rId1"/>
  </p:sldMasterIdLst>
  <p:notesMasterIdLst>
    <p:notesMasterId r:id="rId44"/>
  </p:notesMasterIdLst>
  <p:sldIdLst>
    <p:sldId id="260" r:id="rId2"/>
    <p:sldId id="272" r:id="rId3"/>
    <p:sldId id="341" r:id="rId4"/>
    <p:sldId id="315" r:id="rId5"/>
    <p:sldId id="342" r:id="rId6"/>
    <p:sldId id="317" r:id="rId7"/>
    <p:sldId id="343" r:id="rId8"/>
    <p:sldId id="321" r:id="rId9"/>
    <p:sldId id="355" r:id="rId10"/>
    <p:sldId id="354" r:id="rId11"/>
    <p:sldId id="356" r:id="rId12"/>
    <p:sldId id="357" r:id="rId13"/>
    <p:sldId id="358" r:id="rId14"/>
    <p:sldId id="359" r:id="rId15"/>
    <p:sldId id="360" r:id="rId16"/>
    <p:sldId id="344" r:id="rId17"/>
    <p:sldId id="338" r:id="rId18"/>
    <p:sldId id="345" r:id="rId19"/>
    <p:sldId id="346" r:id="rId20"/>
    <p:sldId id="347" r:id="rId21"/>
    <p:sldId id="350" r:id="rId22"/>
    <p:sldId id="352" r:id="rId23"/>
    <p:sldId id="365" r:id="rId24"/>
    <p:sldId id="351" r:id="rId25"/>
    <p:sldId id="353" r:id="rId26"/>
    <p:sldId id="361" r:id="rId27"/>
    <p:sldId id="366" r:id="rId28"/>
    <p:sldId id="367" r:id="rId29"/>
    <p:sldId id="368" r:id="rId30"/>
    <p:sldId id="369" r:id="rId31"/>
    <p:sldId id="373" r:id="rId32"/>
    <p:sldId id="370" r:id="rId33"/>
    <p:sldId id="371" r:id="rId34"/>
    <p:sldId id="348" r:id="rId35"/>
    <p:sldId id="372" r:id="rId36"/>
    <p:sldId id="374" r:id="rId37"/>
    <p:sldId id="375" r:id="rId38"/>
    <p:sldId id="349" r:id="rId39"/>
    <p:sldId id="270" r:id="rId40"/>
    <p:sldId id="376" r:id="rId41"/>
    <p:sldId id="377" r:id="rId42"/>
    <p:sldId id="31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نمط متوسط 3 - تميي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241E1-6AE0-4C2C-ACCA-30F045F3433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5B48E-7FF5-4422-B2C8-8CB36B8BB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56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244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358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8201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3380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2673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233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8800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7951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0882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3124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4726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68FE8-0B95-4199-9F53-933912788E94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A9923169-4894-430F-895C-ACA33E27E5B4}"/>
              </a:ext>
            </a:extLst>
          </p:cNvPr>
          <p:cNvSpPr txBox="1">
            <a:spLocks/>
          </p:cNvSpPr>
          <p:nvPr/>
        </p:nvSpPr>
        <p:spPr>
          <a:xfrm>
            <a:off x="2056210" y="532229"/>
            <a:ext cx="6686549" cy="43975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EB8C6405-EE9C-4B4A-AD7B-C01C58FE2E89}"/>
              </a:ext>
            </a:extLst>
          </p:cNvPr>
          <p:cNvSpPr txBox="1">
            <a:spLocks/>
          </p:cNvSpPr>
          <p:nvPr/>
        </p:nvSpPr>
        <p:spPr>
          <a:xfrm>
            <a:off x="2284810" y="837029"/>
            <a:ext cx="6686549" cy="43975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E73C597-D489-4F54-A946-1B20191A68FA}"/>
              </a:ext>
            </a:extLst>
          </p:cNvPr>
          <p:cNvSpPr txBox="1"/>
          <p:nvPr/>
        </p:nvSpPr>
        <p:spPr>
          <a:xfrm>
            <a:off x="5742384" y="-26234"/>
            <a:ext cx="32231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800" b="1" dirty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الجمهورية العربية </a:t>
            </a:r>
            <a:r>
              <a:rPr lang="ar-SA" sz="1800" b="1" dirty="0" smtClean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السورية</a:t>
            </a:r>
            <a:endParaRPr lang="ar-SY" sz="1800" b="1" dirty="0" smtClean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Y" b="1" dirty="0" smtClean="0">
                <a:ea typeface="Simplified Arabic" panose="02020603050405020304" pitchFamily="18" charset="-78"/>
                <a:cs typeface="Simplified Arabic" panose="02020603050405020304" pitchFamily="18" charset="-78"/>
              </a:rPr>
              <a:t>وزارة التعليم العالي والبحث العلمي</a:t>
            </a:r>
            <a:r>
              <a:rPr lang="ar-SA" sz="1800" b="1" dirty="0" smtClean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جامعة دمشق</a:t>
            </a:r>
            <a:endParaRPr lang="en-US" sz="1800" b="1" dirty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كلية الهندسة الميكانيكية والكهربائية</a:t>
            </a:r>
            <a:b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قسم هندسة ال</a:t>
            </a:r>
            <a:r>
              <a:rPr lang="ar-SY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إ</a:t>
            </a: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لكترونيات والاتصالات 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078C2F2-2A97-4088-874B-3666F5180861}"/>
              </a:ext>
            </a:extLst>
          </p:cNvPr>
          <p:cNvSpPr txBox="1"/>
          <p:nvPr/>
        </p:nvSpPr>
        <p:spPr>
          <a:xfrm>
            <a:off x="179512" y="1755705"/>
            <a:ext cx="879184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1">
              <a:defRPr/>
            </a:pPr>
            <a:r>
              <a:rPr lang="ar-AE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سم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</a:t>
            </a:r>
            <a:r>
              <a:rPr lang="ar-AE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نار </a:t>
            </a:r>
            <a:r>
              <a:rPr lang="ar-SY" sz="2000" b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مرحلي ثالث/رابع/../ماقبل نهائي</a:t>
            </a:r>
            <a:r>
              <a:rPr lang="ar-AE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-</a:t>
            </a:r>
            <a:r>
              <a:rPr lang="ar-SA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ماجستير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(دكتوراه) 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في </a:t>
            </a:r>
            <a:r>
              <a:rPr lang="ar-SY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هندسة</a:t>
            </a:r>
            <a:r>
              <a:rPr lang="ar-SA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Y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الاتصالات </a:t>
            </a:r>
            <a:r>
              <a:rPr lang="ar-SY" sz="2000" b="1" dirty="0" smtClean="0">
                <a:ea typeface="Simplified Arabic" panose="02020603050405020304" pitchFamily="18" charset="-78"/>
                <a:cs typeface="Simplified Arabic" panose="02020603050405020304" pitchFamily="18" charset="-78"/>
              </a:rPr>
              <a:t>المُتقدّمة (هندسة الإلكترونيات التطبيقية)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بعنوان:</a:t>
            </a:r>
            <a:endParaRPr lang="ar-SY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 rtl="1">
              <a:lnSpc>
                <a:spcPct val="100000"/>
              </a:lnSpc>
              <a:spcAft>
                <a:spcPts val="0"/>
              </a:spcAft>
              <a:defRPr/>
            </a:pPr>
            <a:endParaRPr lang="en-US" sz="24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 rtl="1">
              <a:defRPr/>
            </a:pPr>
            <a:r>
              <a:rPr lang="ar-SY" sz="28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العنوان باللغة العربية</a:t>
            </a:r>
            <a:endParaRPr lang="en-US" sz="28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>
              <a:defRPr/>
            </a:pPr>
            <a:r>
              <a:rPr lang="en-US" sz="28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Title in English</a:t>
            </a:r>
            <a:endParaRPr lang="en-US" sz="28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Y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lvl="0" algn="ctr" defTabSz="457200" rtl="1">
              <a:defRPr/>
            </a:pPr>
            <a:r>
              <a:rPr lang="ar-AE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إعداد</a:t>
            </a:r>
            <a:endParaRPr lang="ar-SY" sz="2400" b="1" dirty="0">
              <a:solidFill>
                <a:prstClr val="black"/>
              </a:solidFill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endParaRPr kumimoji="0" lang="ar-SY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lnSpc>
                <a:spcPct val="150000"/>
              </a:lnSpc>
              <a:defRPr/>
            </a:pPr>
            <a:r>
              <a:rPr lang="ar-SY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  </a:t>
            </a:r>
            <a:r>
              <a:rPr lang="ar-AE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المشرف</a:t>
            </a:r>
            <a:r>
              <a:rPr lang="ar-SY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</a:t>
            </a:r>
            <a:r>
              <a:rPr lang="ar-SY" sz="2400" b="1" dirty="0" smtClean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العلمي					المشرف المشارك</a:t>
            </a:r>
          </a:p>
          <a:p>
            <a:pPr lvl="0" algn="ctr" defTabSz="457200" rtl="1">
              <a:defRPr/>
            </a:pPr>
            <a:endParaRPr kumimoji="0" lang="ar-SY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r>
              <a:rPr lang="ar-SY" sz="2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اليوم/ الشهر/ العام</a:t>
            </a:r>
          </a:p>
          <a:p>
            <a:pPr lvl="0" algn="ctr" defTabSz="457200" rtl="1">
              <a:defRPr/>
            </a:pPr>
            <a:endParaRPr lang="ar-SY" sz="24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r>
              <a:rPr lang="ar-SY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(عدم إظهار رقم الشريحة الأولى)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70" y="285371"/>
            <a:ext cx="1543050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497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/1</a:t>
            </a:r>
            <a:r>
              <a:rPr lang="ar-SY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10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249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/2)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2/2)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11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39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/3)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ثاني 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12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39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/4)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ثاني 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2/2)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13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39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/5)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ثالث 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14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90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النظرية(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</a:t>
            </a:r>
            <a:r>
              <a:rPr lang="ar-SY" sz="3200" b="1" dirty="0" smtClean="0">
                <a:solidFill>
                  <a:srgbClr val="FF0000"/>
                </a:solidFill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ثالث </a:t>
            </a:r>
            <a:r>
              <a:rPr lang="ar-SY" sz="2000" b="1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000" b="1" smtClean="0">
                <a:latin typeface="Simplified Arabic" pitchFamily="18" charset="-78"/>
                <a:cs typeface="Simplified Arabic" pitchFamily="18" charset="-78"/>
              </a:rPr>
              <a:t>2/2)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15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90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506241" cy="4608512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المنشورة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16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8774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17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486470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="" xmlns:a16="http://schemas.microsoft.com/office/drawing/2014/main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="" xmlns:a16="http://schemas.microsoft.com/office/drawing/2014/main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="" xmlns:a16="http://schemas.microsoft.com/office/drawing/2014/main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="" xmlns:a16="http://schemas.microsoft.com/office/drawing/2014/main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="" xmlns:a16="http://schemas.microsoft.com/office/drawing/2014/main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="" xmlns:a16="http://schemas.microsoft.com/office/drawing/2014/main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/>
                        <a:t>[1]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/>
                        <a:t>[2]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1763688" y="99619"/>
            <a:ext cx="4464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ملخص 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/1)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9653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18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210564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="" xmlns:a16="http://schemas.microsoft.com/office/drawing/2014/main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="" xmlns:a16="http://schemas.microsoft.com/office/drawing/2014/main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="" xmlns:a16="http://schemas.microsoft.com/office/drawing/2014/main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="" xmlns:a16="http://schemas.microsoft.com/office/drawing/2014/main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="" xmlns:a16="http://schemas.microsoft.com/office/drawing/2014/main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="" xmlns:a16="http://schemas.microsoft.com/office/drawing/2014/main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[3]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[4]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1763688" y="99619"/>
            <a:ext cx="4464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ملخص 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/2)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7332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19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12279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="" xmlns:a16="http://schemas.microsoft.com/office/drawing/2014/main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="" xmlns:a16="http://schemas.microsoft.com/office/drawing/2014/main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="" xmlns:a16="http://schemas.microsoft.com/office/drawing/2014/main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="" xmlns:a16="http://schemas.microsoft.com/office/drawing/2014/main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="" xmlns:a16="http://schemas.microsoft.com/office/drawing/2014/main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="" xmlns:a16="http://schemas.microsoft.com/office/drawing/2014/main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[5]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[6]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1763688" y="99619"/>
            <a:ext cx="4464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ملخص 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722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506241" cy="4680520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2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98893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506241" cy="4680520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المنشورة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20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72254501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5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21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5940152" y="692696"/>
            <a:ext cx="30133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أدوات 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التنفيذ العملي البرمجي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/1)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19" y="2067042"/>
            <a:ext cx="88037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- البرمجية  (الاسم بالعربية وبالإنكليزية)  الإصدار (بالإنكليزية)</a:t>
            </a:r>
          </a:p>
          <a:p>
            <a:pPr algn="r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- البرمجية</a:t>
            </a:r>
            <a:endParaRPr lang="ar-SY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7692591" y="1420711"/>
            <a:ext cx="13626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البرمجيات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5" y="4149080"/>
            <a:ext cx="86597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الحاسوب الشخصي: </a:t>
            </a: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المعالج</a:t>
            </a:r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: </a:t>
            </a: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ذاكرة النفاذ العشوائي </a:t>
            </a:r>
            <a:r>
              <a:rPr lang="en-US" sz="2000" dirty="0">
                <a:latin typeface="Simplified Arabic" pitchFamily="18" charset="-78"/>
                <a:cs typeface="Simplified Arabic" pitchFamily="18" charset="-78"/>
              </a:rPr>
              <a:t>RAM</a:t>
            </a:r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المثبتة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:</a:t>
            </a: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7692590" y="3441050"/>
            <a:ext cx="136265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العتاديات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898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22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4211960" y="811055"/>
            <a:ext cx="47415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تجهيزات التنفيذ العملي والقياس (إن وجدت)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/2)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7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1560" y="6309320"/>
            <a:ext cx="768434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23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/3)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1907704" y="740455"/>
            <a:ext cx="706085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مقاييس الأداء </a:t>
            </a:r>
            <a:r>
              <a:rPr lang="ar-SY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(مع </a:t>
            </a:r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وضع معلومات المرجع المختزلة المأخوذ </a:t>
            </a:r>
            <a:r>
              <a:rPr lang="ar-SY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منه)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5276" y="1386786"/>
            <a:ext cx="8658224" cy="389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ar-SY" sz="2000" b="1" dirty="0" smtClean="0">
                <a:solidFill>
                  <a:srgbClr val="000000"/>
                </a:solidFill>
                <a:effectLst/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مقياس الأداء الأول: (تعريف وواحدة)</a:t>
            </a:r>
          </a:p>
          <a:p>
            <a:pPr marL="34290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مقياس الأداء </a:t>
            </a:r>
            <a:r>
              <a:rPr lang="ar-SY" sz="2000" b="1" dirty="0" smtClean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الثاني: </a:t>
            </a: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(تعريف وواحدة)</a:t>
            </a:r>
          </a:p>
          <a:p>
            <a:pPr marL="34290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مقياس الأداء </a:t>
            </a:r>
            <a:r>
              <a:rPr lang="ar-SY" sz="2000" b="1" dirty="0" smtClean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الثالث: </a:t>
            </a: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(تعريف وواحدة)</a:t>
            </a: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ar-SY" sz="2000" b="1" dirty="0" smtClean="0">
              <a:solidFill>
                <a:srgbClr val="000000"/>
              </a:solidFill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ar-SY" sz="2000" b="1" dirty="0">
              <a:solidFill>
                <a:srgbClr val="000000"/>
              </a:solidFill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ar-SY" sz="2000" b="1" dirty="0" smtClean="0">
              <a:solidFill>
                <a:srgbClr val="000000"/>
              </a:solidFill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en-US" sz="2000" b="1" dirty="0">
              <a:solidFill>
                <a:srgbClr val="000000"/>
              </a:solidFill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 typeface="Simplified Arabic" panose="02020603050405020304" pitchFamily="18" charset="-78"/>
              <a:buChar char="-"/>
            </a:pPr>
            <a:endParaRPr lang="ar-SY" sz="2800" dirty="0">
              <a:solidFill>
                <a:srgbClr val="000000"/>
              </a:solidFill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1348" y="4509740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33216" y="5445224"/>
            <a:ext cx="54006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55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7544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24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/4)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3275856" y="1052736"/>
            <a:ext cx="569270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المخطط الصندوقي/الوظيفي/الجغرافي/  للشبكة/للمنظومة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344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1056466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25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6660233" y="908720"/>
            <a:ext cx="230832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موسطات 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المحاكاة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10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464382"/>
              </p:ext>
            </p:extLst>
          </p:nvPr>
        </p:nvGraphicFramePr>
        <p:xfrm>
          <a:off x="1331640" y="1700808"/>
          <a:ext cx="6870888" cy="4127502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{D7AC3CCA-C797-4891-BE02-D94E43425B78}</a:tableStyleId>
              </a:tblPr>
              <a:tblGrid>
                <a:gridCol w="20266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22111"/>
                <a:gridCol w="2422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3899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Y" sz="1600" b="1" u="none" strike="noStrike" dirty="0" smtClean="0">
                          <a:effectLst/>
                          <a:latin typeface="Times New Roman" pitchFamily="18" charset="0"/>
                          <a:cs typeface="Simplified Arabic" pitchFamily="18" charset="-78"/>
                        </a:rPr>
                        <a:t>ملاحظات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Y" sz="1600" b="1" u="none" strike="noStrike" dirty="0" smtClean="0">
                          <a:effectLst/>
                          <a:latin typeface="Times New Roman" pitchFamily="18" charset="0"/>
                          <a:cs typeface="Simplified Arabic" pitchFamily="18" charset="-78"/>
                        </a:rPr>
                        <a:t>القيمة والواحدة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600" b="1" u="none" strike="noStrike" dirty="0" smtClean="0">
                          <a:effectLst/>
                          <a:latin typeface="Times New Roman" pitchFamily="18" charset="0"/>
                          <a:cs typeface="Simplified Arabic" pitchFamily="18" charset="-78"/>
                        </a:rPr>
                        <a:t>الموسط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12458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/5)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30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28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26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/6)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3275856" y="1052736"/>
            <a:ext cx="569270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المخطط التدفقي/المخطط الكهربائي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021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7544" y="6237312"/>
            <a:ext cx="912450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27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/7)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3275856" y="1052736"/>
            <a:ext cx="569270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السيناريو/المرحلة/حالة الاستخدام   الأول/الثاني/الثالث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833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1056466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28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/8)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6156176" y="1052736"/>
            <a:ext cx="28123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نتائج المحاكاة (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11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/1)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132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28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29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/9)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6228184" y="908720"/>
            <a:ext cx="27255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نتائج المحاكاة (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11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/2)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644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506241" cy="4608512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المنشورة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3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8774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30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267744" y="119356"/>
            <a:ext cx="50405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/10)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6156176" y="908720"/>
            <a:ext cx="27975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نتائج المحاكاة (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11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/3)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84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912450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31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267744" y="119356"/>
            <a:ext cx="504056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/18)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6156176" y="908720"/>
            <a:ext cx="279759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نتائج المحاكاة (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11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/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11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798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552" y="6237312"/>
            <a:ext cx="912450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32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267744" y="119356"/>
            <a:ext cx="504056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/19)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7122926" y="908720"/>
            <a:ext cx="18308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الاستنتاجات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10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552" y="6237312"/>
            <a:ext cx="90527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33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267744" y="119356"/>
            <a:ext cx="504056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الحالي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والنتائج (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/</a:t>
            </a:r>
            <a:r>
              <a:rPr lang="ar-SY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20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3563888" y="908720"/>
            <a:ext cx="538988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مقارنة مع نتائج دراسات مرجعية </a:t>
            </a:r>
            <a:r>
              <a:rPr lang="ar-SY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(إن توفرت)</a:t>
            </a:r>
            <a:endParaRPr lang="ar-SY" sz="24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646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الأبحاث المنشورة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0" indent="0" algn="r" rtl="1">
              <a:buNone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34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42861364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0004" y="1124744"/>
            <a:ext cx="872158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200000"/>
              </a:lnSpc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</a:p>
          <a:p>
            <a:pPr algn="r" rtl="1">
              <a:lnSpc>
                <a:spcPct val="200000"/>
              </a:lnSpc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3848" y="231199"/>
            <a:ext cx="35862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خطوات المرحلة </a:t>
            </a:r>
            <a:r>
              <a:rPr kumimoji="0" lang="ar-SY" sz="3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القادمة</a:t>
            </a:r>
            <a:endParaRPr kumimoji="0" lang="ar-SY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35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972182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506241" cy="4680520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36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64945420"/>
      </p:ext>
    </p:extLst>
  </p:cSld>
  <p:clrMapOvr>
    <a:masterClrMapping/>
  </p:clrMapOvr>
  <p:transition spd="slow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0004" y="1124744"/>
            <a:ext cx="872158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Tx/>
              <a:buChar char="-"/>
            </a:pP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الأول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عنوان البحث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مكان النشر وتاريخ الإيداع وتاريخ القبول</a:t>
            </a:r>
          </a:p>
          <a:p>
            <a:pPr algn="r" rtl="1"/>
            <a:endParaRPr lang="ar-SY" sz="27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الثاني</a:t>
            </a:r>
            <a:endParaRPr lang="ar-SY" sz="27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SY" sz="270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البحث الثالث</a:t>
            </a:r>
          </a:p>
          <a:p>
            <a:pPr marL="457200" indent="-457200" algn="r" rtl="1">
              <a:buFontTx/>
              <a:buChar char="-"/>
            </a:pPr>
            <a:endParaRPr lang="ar-SY" sz="27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الرابع</a:t>
            </a:r>
            <a:endParaRPr lang="ar-SY" sz="27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SY" sz="27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3848" y="231199"/>
            <a:ext cx="26901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الأبحاث المنشورة</a:t>
            </a:r>
            <a:endParaRPr kumimoji="0" lang="ar-SY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37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183153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104456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قائمة المراجع</a:t>
            </a:r>
            <a:endParaRPr lang="ar-SY" sz="2800" b="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38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42861364"/>
      </p:ext>
    </p:extLst>
  </p:cSld>
  <p:clrMapOvr>
    <a:masterClrMapping/>
  </p:clrMapOvr>
  <p:transition spd="slow">
    <p:push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3168352" cy="576064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(3/1)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07504" y="6309320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39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291108" y="1340768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[1] First author et al. (year). Title,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Journal, ?(?), ?-?.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2] First author et al. (year). Title, Journal, ?(?), ?-?.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3]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4]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[5]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[6]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7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707904" y="404664"/>
            <a:ext cx="1994992" cy="710952"/>
          </a:xfrm>
        </p:spPr>
        <p:txBody>
          <a:bodyPr>
            <a:normAutofit/>
          </a:bodyPr>
          <a:lstStyle/>
          <a:p>
            <a:pPr algn="r" rtl="1"/>
            <a:r>
              <a:rPr lang="ar-AE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هدف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 </a:t>
            </a:r>
            <a:r>
              <a:rPr lang="ar-AE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البحث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323528" y="6237312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4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467544" y="1556792"/>
            <a:ext cx="8172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(يجب أن يكون هدف البحث مطابق لعنوان البحث)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(تحديد السيناريو/المنظومة/حالة الاستخدام/... الذي ستجري دراسته)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607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2952328" cy="576064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(3/2)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07504" y="6309320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40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291108" y="1340768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SY" sz="2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First author et al. (year). Title,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Journal, ?(?), ?-?.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[]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First author et al. (year). Title, Journal, ?(?), ?-?.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[]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[]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[]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[]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2616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3168352" cy="576064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(3/3)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07504" y="6309320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41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291108" y="1340768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SY" sz="20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First author et al. (year). Title,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Journal, ?(?), ?-?.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[]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First author et al. (year). Title, Journal, ?(?), ?-?.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[]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[]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[]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[]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7830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8283" y="294669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Y" sz="36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D304A7D-8B06-4118-B117-D2E0C1DB71D0}"/>
              </a:ext>
            </a:extLst>
          </p:cNvPr>
          <p:cNvSpPr/>
          <p:nvPr/>
        </p:nvSpPr>
        <p:spPr>
          <a:xfrm>
            <a:off x="184569" y="1149183"/>
            <a:ext cx="8715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endParaRPr lang="en-US" sz="2000" dirty="0"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072956A-1F28-47E8-BD14-7231CF62A69D}"/>
              </a:ext>
            </a:extLst>
          </p:cNvPr>
          <p:cNvSpPr/>
          <p:nvPr/>
        </p:nvSpPr>
        <p:spPr>
          <a:xfrm>
            <a:off x="1085725" y="2492896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شكراً لحسن استماعكم</a:t>
            </a:r>
            <a:endParaRPr lang="ar-SY" sz="54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115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680520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المنشورة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5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877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09320"/>
            <a:ext cx="984019" cy="365125"/>
          </a:xfrm>
        </p:spPr>
        <p:txBody>
          <a:bodyPr/>
          <a:lstStyle/>
          <a:p>
            <a:pPr algn="l"/>
            <a:fld id="{C489637A-11D4-42A0-937C-45FCD8DF8B40}" type="slidenum">
              <a:rPr lang="en-US" sz="4000" b="1">
                <a:solidFill>
                  <a:schemeClr val="tx1"/>
                </a:solidFill>
              </a:rPr>
              <a:pPr algn="l"/>
              <a:t>6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 idx="4294967295"/>
          </p:nvPr>
        </p:nvSpPr>
        <p:spPr>
          <a:xfrm>
            <a:off x="2339752" y="143313"/>
            <a:ext cx="3462583" cy="719138"/>
          </a:xfrm>
        </p:spPr>
        <p:txBody>
          <a:bodyPr>
            <a:normAutofit/>
          </a:bodyPr>
          <a:lstStyle/>
          <a:p>
            <a:pPr algn="ctr" defTabSz="457200" rtl="0"/>
            <a:r>
              <a:rPr lang="ar-AE" sz="3200" b="1" dirty="0" smtClean="0">
                <a:solidFill>
                  <a:schemeClr val="tx1"/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مشكلة البحث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 وأهميته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10989" y="1304541"/>
            <a:ext cx="80602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 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6804246" y="508738"/>
            <a:ext cx="1990815" cy="821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>
              <a:lnSpc>
                <a:spcPct val="100000"/>
              </a:lnSpc>
            </a:pPr>
            <a:r>
              <a:rPr lang="ar-AE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مشكلة البحث</a:t>
            </a:r>
            <a:endParaRPr lang="en-US" sz="2800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7020273" y="3520037"/>
            <a:ext cx="1774790" cy="719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ar-SY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أهمية</a:t>
            </a:r>
            <a:r>
              <a:rPr lang="ar-AE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 البحث</a:t>
            </a:r>
            <a:endParaRPr lang="en-US" sz="2800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0989" y="4148817"/>
            <a:ext cx="7979409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347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53650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النظرية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المنشورة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7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877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3419872" cy="720080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مخطط</a:t>
            </a:r>
            <a:r>
              <a:rPr lang="ar-AE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البحث</a:t>
            </a:r>
            <a:r>
              <a:rPr lang="ar-SY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en-US" sz="32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251520" y="6312302"/>
            <a:ext cx="667649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8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107504" y="908720"/>
            <a:ext cx="878497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دراسة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مرجعية ونظرية لـ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دراسة مرجعية ونظرية لبروتوكولات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لـ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محاكاة/مضاهاة شبكة/منظومة ..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اقتراح خوارزمية/طريقة/منهجية/..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تقييم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أداء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الخوارزمية/... في الشبكة/... المدروسة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مقارنة مع نتائج دراسات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مرجعية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نشر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مقالة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علمية/مقالتين علميتين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على الأقل في مجلات محكمة معتمدة من جامعة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دمشق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كتابة الرسالة/الأطروحة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الدفاع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عن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الرسالة/الأطروحة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حال ورود الموافقات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اللازمة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299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506241" cy="4680520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ملخص 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العملي الحالي والنتائج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خطوات المرحلة القادمة</a:t>
            </a:r>
          </a:p>
          <a:p>
            <a:pPr algn="r" rtl="1">
              <a:buFontTx/>
              <a:buChar char="-"/>
            </a:pPr>
            <a:r>
              <a:rPr lang="ar-SY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المنشورة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9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35871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3883</TotalTime>
  <Words>1286</Words>
  <Application>Microsoft Office PowerPoint</Application>
  <PresentationFormat>On-screen Show (4:3)</PresentationFormat>
  <Paragraphs>432</Paragraphs>
  <Slides>42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PowerPoint Presentation</vt:lpstr>
      <vt:lpstr>مخطط العرض</vt:lpstr>
      <vt:lpstr>مخطط العرض</vt:lpstr>
      <vt:lpstr>هدف البحث</vt:lpstr>
      <vt:lpstr>مخطط العرض</vt:lpstr>
      <vt:lpstr>مشكلة البحث وأهميته</vt:lpstr>
      <vt:lpstr>مخطط العرض</vt:lpstr>
      <vt:lpstr>مخطط البحث المعتمد</vt:lpstr>
      <vt:lpstr>مخطط العرض</vt:lpstr>
      <vt:lpstr>الأساسيات النظرية(6/1)</vt:lpstr>
      <vt:lpstr>الأساسيات النظرية(6/2)</vt:lpstr>
      <vt:lpstr>الأساسيات النظرية(6/3)</vt:lpstr>
      <vt:lpstr>الأساسيات النظرية(6/4)</vt:lpstr>
      <vt:lpstr>الأساسيات النظرية(6/5)</vt:lpstr>
      <vt:lpstr>الأساسيات النظرية(6/6)</vt:lpstr>
      <vt:lpstr>مخطط العرض</vt:lpstr>
      <vt:lpstr>PowerPoint Presentation</vt:lpstr>
      <vt:lpstr>PowerPoint Presentation</vt:lpstr>
      <vt:lpstr>PowerPoint Presentation</vt:lpstr>
      <vt:lpstr>مخطط العرض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مخطط العرض</vt:lpstr>
      <vt:lpstr>PowerPoint Presentation</vt:lpstr>
      <vt:lpstr>مخطط العرض</vt:lpstr>
      <vt:lpstr>PowerPoint Presentation</vt:lpstr>
      <vt:lpstr>مخطط العرض</vt:lpstr>
      <vt:lpstr>قائمة المراجع (3/1)</vt:lpstr>
      <vt:lpstr>قائمة المراجع (3/2)</vt:lpstr>
      <vt:lpstr>قائمة المراجع (3/3)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2o1O</dc:creator>
  <cp:lastModifiedBy>Dana</cp:lastModifiedBy>
  <cp:revision>984</cp:revision>
  <dcterms:created xsi:type="dcterms:W3CDTF">2022-03-11T15:34:43Z</dcterms:created>
  <dcterms:modified xsi:type="dcterms:W3CDTF">2023-10-12T15:25:11Z</dcterms:modified>
</cp:coreProperties>
</file>